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93" r:id="rId13"/>
    <p:sldId id="267" r:id="rId14"/>
    <p:sldId id="268" r:id="rId15"/>
    <p:sldId id="269" r:id="rId16"/>
    <p:sldId id="270" r:id="rId17"/>
    <p:sldId id="272" r:id="rId18"/>
    <p:sldId id="271" r:id="rId19"/>
    <p:sldId id="274" r:id="rId20"/>
    <p:sldId id="275" r:id="rId21"/>
    <p:sldId id="276" r:id="rId22"/>
    <p:sldId id="292" r:id="rId23"/>
    <p:sldId id="280" r:id="rId24"/>
    <p:sldId id="281" r:id="rId25"/>
    <p:sldId id="282" r:id="rId26"/>
    <p:sldId id="277" r:id="rId27"/>
    <p:sldId id="278" r:id="rId28"/>
    <p:sldId id="279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3"/>
    <p:restoredTop sz="82724"/>
  </p:normalViewPr>
  <p:slideViewPr>
    <p:cSldViewPr snapToGrid="0" snapToObjects="1">
      <p:cViewPr varScale="1">
        <p:scale>
          <a:sx n="139" d="100"/>
          <a:sy n="139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72989-D9A7-094C-99DE-093374A2D077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B4B23-BCE2-6D4D-92CF-56BC2DD34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1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Zghal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Nadia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Smaoui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Imene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Khanfir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Kallel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2020. “An Effective Approach for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Melanoma Using the Sparse Auto-Encoder for Features Detection and the SVM for Classification.” In 2020 5th International Conference on Advanced Technologies for Signal and Image Processing (ATSIP), 1–6.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B4B23-BCE2-6D4D-92CF-56BC2DD347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9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806-273C-2A44-990F-6D361A30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2831-FD0F-9446-BE3D-A4838047E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3E9F-F5CF-5146-AB3E-3AC78D11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A8A3-8DAE-BF42-91FB-3D07C2CE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6EBAA-9D5A-0B42-B0B5-0C9D251E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BE49-20F2-F84B-8119-63BB77C6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5E0B-C610-DB49-A185-24E7C3EC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03DF-1BE7-1A41-A0EA-67D37ED0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C795-0A1C-B64C-94EB-C5F16B80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F201-E985-F344-97FC-D4EFA0D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F0BDD-6CC1-9545-B6DD-C394460F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D61AE-4017-B645-A4E6-0FEB2D4A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B4309-4C0E-E64D-9488-EAF3ADDE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D13DF-B409-564E-84E2-1AAB4165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EFC-B100-604F-9C7C-A7C5F084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072-974D-E041-80E5-63E6637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BD-F1D6-184E-ABDB-44B40411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029A-7EBF-8646-98C9-13F1CF22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F8F3-0BB4-A041-8772-114A73C7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7673-C561-D843-A1EF-31B62C77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AEBC-9D86-484D-82B4-60DE3C9E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C4E2-7C23-6943-B9C7-186E9C4C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387AF-209D-054B-AA9F-9C87303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71E3-24FA-624A-83F1-329C931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95AD-56EF-BB42-A30D-7474759F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8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09C6-ECE4-C744-A3CB-1F061E9C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D9D0-7E0D-BE4C-88A7-2C22861F7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5F1AB-F99B-F34E-A77D-33C87F556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E9834-34FB-634C-BD62-FDE5BA0C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4613A-22BF-B140-8C42-006DB0B2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5B9F6-6059-5B41-A68A-A67C99B8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7197-0EE2-A342-B5CD-547DCB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3A180-9DC0-B64F-888A-AFA6C6EF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E6241-6D71-4243-8A5E-65164035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76DB3-9D12-A042-B8A1-D30C1F8C4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7BCB5-6D7D-3348-AC25-E623634A6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7A8C6-C9B6-A54D-8B75-DCCB610C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8A7FE-7F17-AC4F-839C-6F4D5362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17801-B467-E545-B085-3D3D7E3D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C621-AEAC-AD42-8CCE-13B08183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B016D-E282-E640-9C92-B6251DCC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B0AB-AEA3-1446-BC96-4EF18A7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A4FB-7D4F-8249-BFF1-DFDEB87B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A33E-0A63-C746-A744-46C41D97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E01F-9F4E-3049-9259-443BC5EA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AA8FE-E5A8-274A-99EE-C6B6D7FE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87BD-F29A-374B-9234-F9F31FD2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65D-1029-094F-9884-32A259E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0633D-0122-B041-A85A-7924137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E1E6-DBEF-E54E-A93E-6E3A719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A4F3-15B8-5948-8831-3CF884B0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DE4C2-5F3B-A74B-8653-02417379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74F6-1025-5E44-AEE3-A25A5C07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AA300-9699-B146-92B3-43FEB29EF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99DF-3794-9A4E-8DFD-FF5662F5F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FE4F8-DA2E-7A40-AF86-4F8ACCA9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CEAD3-6493-E34F-87B9-1EF7CF91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5AFD3-A240-B642-A617-2BEF1E7B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978EC-9907-6E4C-A668-EC9E906D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2C08-3D8F-EE44-AD04-E6C4E62AD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358F-05A0-BC46-AE44-EADDC46D2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47153-B658-BC4A-BAE9-B6A78E9A856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8A00-85E6-BE4A-86D2-B297BF564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717F-D07F-9948-BA45-D728523E7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9E79-5F35-7E4E-853A-E0D3A9F5C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Insights From HAM10000 Classification Using Learned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C494D-854A-C54C-A5AE-27D3E4339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Yesh</a:t>
            </a:r>
            <a:r>
              <a:rPr lang="en-US" dirty="0"/>
              <a:t> Doctor</a:t>
            </a:r>
          </a:p>
          <a:p>
            <a:r>
              <a:rPr lang="en-US" dirty="0"/>
              <a:t>BME548 </a:t>
            </a:r>
          </a:p>
        </p:txBody>
      </p:sp>
    </p:spTree>
    <p:extLst>
      <p:ext uri="{BB962C8B-B14F-4D97-AF65-F5344CB8AC3E}">
        <p14:creationId xmlns:p14="http://schemas.microsoft.com/office/powerpoint/2010/main" val="3005639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D04C-02D3-EF43-9FE5-2E58E84A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D836-ECEC-824C-B81A-3369AD32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70/20/10 Train/Validation/Test Split</a:t>
            </a:r>
          </a:p>
          <a:p>
            <a:r>
              <a:rPr lang="en-US" dirty="0"/>
              <a:t>Adam optimizer</a:t>
            </a:r>
          </a:p>
          <a:p>
            <a:r>
              <a:rPr lang="en-US" dirty="0"/>
              <a:t>L2 regularization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Categorical </a:t>
            </a:r>
            <a:r>
              <a:rPr lang="en-US" dirty="0" err="1"/>
              <a:t>Crossentropy</a:t>
            </a:r>
            <a:r>
              <a:rPr lang="en-US" dirty="0"/>
              <a:t> Loss</a:t>
            </a:r>
          </a:p>
          <a:p>
            <a:r>
              <a:rPr lang="en-US" dirty="0"/>
              <a:t>Normalize inputs to 0-1</a:t>
            </a:r>
          </a:p>
          <a:p>
            <a:r>
              <a:rPr lang="en-US" dirty="0"/>
              <a:t>Trained for 35 Epochs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3616B-6BF4-894C-899F-99A9E704D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627" y="365125"/>
            <a:ext cx="4421688" cy="6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0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551C-FBAF-A444-BDED-5363EEA6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0FD8E-003A-9541-B1C1-EDD0E85C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398" y="2050906"/>
            <a:ext cx="6681204" cy="30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4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1B3B-6D6F-7849-BD24-FE02D983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CC394-09E3-B444-AEC7-13EA73D2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5" y="1870302"/>
            <a:ext cx="6089293" cy="3385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29175-D7E5-B74B-9D4F-96C8F3B4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749" y="1276866"/>
            <a:ext cx="5132606" cy="430426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ADEE20-1EFC-0942-B54A-4014E7C1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4527" y="6033220"/>
            <a:ext cx="10515600" cy="6628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 at NEV, Bad at MEL, BKL</a:t>
            </a:r>
          </a:p>
        </p:txBody>
      </p:sp>
    </p:spTree>
    <p:extLst>
      <p:ext uri="{BB962C8B-B14F-4D97-AF65-F5344CB8AC3E}">
        <p14:creationId xmlns:p14="http://schemas.microsoft.com/office/powerpoint/2010/main" val="3652493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D535-BADB-784C-9255-50B026432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A167-BFD2-3A41-BD6B-31A90DE42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Naïve, first attempt: 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9A52-BAB7-9C40-9F27-6AF39F44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2286000"/>
            <a:ext cx="4544256" cy="402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93861-EC49-6541-8943-2E1943D3B878}"/>
              </a:ext>
            </a:extLst>
          </p:cNvPr>
          <p:cNvSpPr txBox="1"/>
          <p:nvPr/>
        </p:nvSpPr>
        <p:spPr>
          <a:xfrm>
            <a:off x="4266042" y="6262042"/>
            <a:ext cx="3659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Carlo </a:t>
            </a:r>
            <a:r>
              <a:rPr lang="en-US" sz="2400" dirty="0" err="1"/>
              <a:t>Tomasi</a:t>
            </a:r>
            <a:r>
              <a:rPr lang="en-US" sz="2400" dirty="0"/>
              <a:t>, Duke CS371</a:t>
            </a:r>
          </a:p>
        </p:txBody>
      </p:sp>
    </p:spTree>
    <p:extLst>
      <p:ext uri="{BB962C8B-B14F-4D97-AF65-F5344CB8AC3E}">
        <p14:creationId xmlns:p14="http://schemas.microsoft.com/office/powerpoint/2010/main" val="1345270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F71C-042F-2048-BC06-FFCC2F5B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C83E3-E551-D842-ABEC-2B8DC5DC0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Issue: Not jointly trainable with the classifier.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20BEF-1BDD-224B-9391-487EA0D2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722805"/>
            <a:ext cx="11439525" cy="1412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3E041-7488-F549-A6F3-688B93256E7D}"/>
              </a:ext>
            </a:extLst>
          </p:cNvPr>
          <p:cNvSpPr txBox="1"/>
          <p:nvPr/>
        </p:nvSpPr>
        <p:spPr>
          <a:xfrm>
            <a:off x="838200" y="4117713"/>
            <a:ext cx="3183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36.05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275F5-CE90-644E-A02A-1AFFE0063D1D}"/>
              </a:ext>
            </a:extLst>
          </p:cNvPr>
          <p:cNvSpPr txBox="1"/>
          <p:nvPr/>
        </p:nvSpPr>
        <p:spPr>
          <a:xfrm>
            <a:off x="2324100" y="4117713"/>
            <a:ext cx="3183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22.03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C33FE-098E-2941-8BE4-66C1B932A9E3}"/>
              </a:ext>
            </a:extLst>
          </p:cNvPr>
          <p:cNvSpPr txBox="1"/>
          <p:nvPr/>
        </p:nvSpPr>
        <p:spPr>
          <a:xfrm>
            <a:off x="3810000" y="4117713"/>
            <a:ext cx="3183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14.00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AD878-C73D-CF4E-AD15-A9A36F2F385C}"/>
              </a:ext>
            </a:extLst>
          </p:cNvPr>
          <p:cNvSpPr txBox="1"/>
          <p:nvPr/>
        </p:nvSpPr>
        <p:spPr>
          <a:xfrm>
            <a:off x="5295900" y="4117713"/>
            <a:ext cx="3183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10.11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1495F-6FF4-2C4D-8368-75E7DA9F24A6}"/>
              </a:ext>
            </a:extLst>
          </p:cNvPr>
          <p:cNvSpPr txBox="1"/>
          <p:nvPr/>
        </p:nvSpPr>
        <p:spPr>
          <a:xfrm>
            <a:off x="6684533" y="4117713"/>
            <a:ext cx="3183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95568-74A6-6F4A-994E-56C82F852622}"/>
              </a:ext>
            </a:extLst>
          </p:cNvPr>
          <p:cNvSpPr txBox="1"/>
          <p:nvPr/>
        </p:nvSpPr>
        <p:spPr>
          <a:xfrm>
            <a:off x="8161915" y="4117713"/>
            <a:ext cx="3183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3.95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55A89-904F-1844-B923-FDD3DE8C0E7B}"/>
              </a:ext>
            </a:extLst>
          </p:cNvPr>
          <p:cNvSpPr txBox="1"/>
          <p:nvPr/>
        </p:nvSpPr>
        <p:spPr>
          <a:xfrm>
            <a:off x="9599178" y="4117713"/>
            <a:ext cx="3183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2.35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4C3B5-4B85-BF4B-ADB2-DB52A862879D}"/>
              </a:ext>
            </a:extLst>
          </p:cNvPr>
          <p:cNvSpPr txBox="1"/>
          <p:nvPr/>
        </p:nvSpPr>
        <p:spPr>
          <a:xfrm>
            <a:off x="-561609" y="4117712"/>
            <a:ext cx="3183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Color</a:t>
            </a:r>
          </a:p>
          <a:p>
            <a:pPr algn="ctr"/>
            <a:r>
              <a:rPr lang="en-US" sz="1400" dirty="0"/>
              <a:t>Deviation</a:t>
            </a:r>
          </a:p>
        </p:txBody>
      </p:sp>
    </p:spTree>
    <p:extLst>
      <p:ext uri="{BB962C8B-B14F-4D97-AF65-F5344CB8AC3E}">
        <p14:creationId xmlns:p14="http://schemas.microsoft.com/office/powerpoint/2010/main" val="183208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631-2E37-5043-9974-99785E2A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pic>
        <p:nvPicPr>
          <p:cNvPr id="4" name="Picture 2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E5012FAC-DB56-F24F-A8D6-C5A631A4A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/>
          <a:stretch/>
        </p:blipFill>
        <p:spPr bwMode="auto">
          <a:xfrm>
            <a:off x="2186704" y="1883351"/>
            <a:ext cx="7818592" cy="411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22B18-6191-2946-B152-E51451CE348E}"/>
              </a:ext>
            </a:extLst>
          </p:cNvPr>
          <p:cNvSpPr txBox="1"/>
          <p:nvPr/>
        </p:nvSpPr>
        <p:spPr>
          <a:xfrm>
            <a:off x="276422" y="2909276"/>
            <a:ext cx="1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  <a:p>
            <a:pPr algn="ctr"/>
            <a:r>
              <a:rPr lang="en-US" sz="2400" dirty="0"/>
              <a:t>(128,128,3)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DC1D8-CB8D-D047-A5FC-5796D945E6F1}"/>
              </a:ext>
            </a:extLst>
          </p:cNvPr>
          <p:cNvSpPr txBox="1"/>
          <p:nvPr/>
        </p:nvSpPr>
        <p:spPr>
          <a:xfrm>
            <a:off x="9734747" y="2909275"/>
            <a:ext cx="1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  <a:p>
            <a:pPr algn="ctr"/>
            <a:r>
              <a:rPr lang="en-US" sz="2400" dirty="0"/>
              <a:t>(128,128,3)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53250-8D5F-B84E-8BA0-236C3295B54A}"/>
              </a:ext>
            </a:extLst>
          </p:cNvPr>
          <p:cNvSpPr txBox="1"/>
          <p:nvPr/>
        </p:nvSpPr>
        <p:spPr>
          <a:xfrm>
            <a:off x="4504315" y="1624013"/>
            <a:ext cx="318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Low-Dimensional Encoding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11279-FED4-9741-80D8-C9B27A6C37EA}"/>
              </a:ext>
            </a:extLst>
          </p:cNvPr>
          <p:cNvSpPr txBox="1"/>
          <p:nvPr/>
        </p:nvSpPr>
        <p:spPr>
          <a:xfrm>
            <a:off x="4570990" y="4469389"/>
            <a:ext cx="3183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Latent Space</a:t>
            </a:r>
          </a:p>
        </p:txBody>
      </p:sp>
    </p:spTree>
    <p:extLst>
      <p:ext uri="{BB962C8B-B14F-4D97-AF65-F5344CB8AC3E}">
        <p14:creationId xmlns:p14="http://schemas.microsoft.com/office/powerpoint/2010/main" val="87172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F704-8ED4-4C4C-B3C5-7E6B849C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Architecture</a:t>
            </a:r>
          </a:p>
        </p:txBody>
      </p:sp>
      <p:pic>
        <p:nvPicPr>
          <p:cNvPr id="4" name="Picture 2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1ADE34E8-D61F-B54C-A06B-71B9B33C3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/>
          <a:stretch/>
        </p:blipFill>
        <p:spPr bwMode="auto">
          <a:xfrm>
            <a:off x="1986679" y="2138363"/>
            <a:ext cx="7818592" cy="411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930C4-04DC-2540-99EF-069FD0B97D0C}"/>
              </a:ext>
            </a:extLst>
          </p:cNvPr>
          <p:cNvSpPr txBox="1"/>
          <p:nvPr/>
        </p:nvSpPr>
        <p:spPr>
          <a:xfrm>
            <a:off x="1238447" y="178147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AD5E2-092E-534B-8AF1-3CA9D084D3D6}"/>
              </a:ext>
            </a:extLst>
          </p:cNvPr>
          <p:cNvSpPr txBox="1"/>
          <p:nvPr/>
        </p:nvSpPr>
        <p:spPr>
          <a:xfrm>
            <a:off x="2467172" y="2091036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E4886-939F-4E40-827A-C7CE49A682CE}"/>
              </a:ext>
            </a:extLst>
          </p:cNvPr>
          <p:cNvSpPr txBox="1"/>
          <p:nvPr/>
        </p:nvSpPr>
        <p:spPr>
          <a:xfrm>
            <a:off x="3619697" y="2369195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3A4F8-986F-4840-994F-9616A21F53F7}"/>
              </a:ext>
            </a:extLst>
          </p:cNvPr>
          <p:cNvSpPr txBox="1"/>
          <p:nvPr/>
        </p:nvSpPr>
        <p:spPr>
          <a:xfrm>
            <a:off x="6025732" y="2369195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Upsample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6FA11-2755-CC47-9CC8-8A552CCFCEEC}"/>
              </a:ext>
            </a:extLst>
          </p:cNvPr>
          <p:cNvSpPr txBox="1"/>
          <p:nvPr/>
        </p:nvSpPr>
        <p:spPr>
          <a:xfrm>
            <a:off x="7178257" y="207109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7F931-A39F-5E45-AFDB-AD6C063D18D0}"/>
              </a:ext>
            </a:extLst>
          </p:cNvPr>
          <p:cNvSpPr txBox="1"/>
          <p:nvPr/>
        </p:nvSpPr>
        <p:spPr>
          <a:xfrm>
            <a:off x="8396296" y="1690688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7DE48F-7916-8447-93C6-EB4BDB56F735}"/>
              </a:ext>
            </a:extLst>
          </p:cNvPr>
          <p:cNvCxnSpPr>
            <a:cxnSpLocks/>
          </p:cNvCxnSpPr>
          <p:nvPr/>
        </p:nvCxnSpPr>
        <p:spPr>
          <a:xfrm flipV="1">
            <a:off x="5841326" y="4410075"/>
            <a:ext cx="0" cy="619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A0ECDC-7018-7A4C-BF5F-84A0E4A591C8}"/>
              </a:ext>
            </a:extLst>
          </p:cNvPr>
          <p:cNvSpPr txBox="1"/>
          <p:nvPr/>
        </p:nvSpPr>
        <p:spPr>
          <a:xfrm>
            <a:off x="133547" y="3013501"/>
            <a:ext cx="1985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  <a:p>
            <a:pPr algn="ctr"/>
            <a:r>
              <a:rPr lang="en-US" sz="2400" dirty="0"/>
              <a:t>(128,128,3)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49152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B6D2E-D9D1-E94B-9026-66B51077A53B}"/>
              </a:ext>
            </a:extLst>
          </p:cNvPr>
          <p:cNvSpPr txBox="1"/>
          <p:nvPr/>
        </p:nvSpPr>
        <p:spPr>
          <a:xfrm>
            <a:off x="4876031" y="5156112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32,786 (1.5x)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03BD2-AA76-BB4F-9466-3751E418B42D}"/>
              </a:ext>
            </a:extLst>
          </p:cNvPr>
          <p:cNvSpPr txBox="1"/>
          <p:nvPr/>
        </p:nvSpPr>
        <p:spPr>
          <a:xfrm>
            <a:off x="4876031" y="5588452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16,384 (3x)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F9FF4F-CCF2-A042-984E-3726236A1976}"/>
              </a:ext>
            </a:extLst>
          </p:cNvPr>
          <p:cNvSpPr txBox="1"/>
          <p:nvPr/>
        </p:nvSpPr>
        <p:spPr>
          <a:xfrm>
            <a:off x="4876031" y="6044089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8192 (6x)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F54E6-8163-DD4E-B649-24B17B5A92D9}"/>
              </a:ext>
            </a:extLst>
          </p:cNvPr>
          <p:cNvSpPr txBox="1"/>
          <p:nvPr/>
        </p:nvSpPr>
        <p:spPr>
          <a:xfrm>
            <a:off x="9802005" y="2644169"/>
            <a:ext cx="1985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Reconstructed Image</a:t>
            </a:r>
          </a:p>
          <a:p>
            <a:pPr algn="ctr"/>
            <a:r>
              <a:rPr lang="en-US" sz="2400" dirty="0"/>
              <a:t>(128,128,3)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49152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1B3733-E7C9-2440-A38F-B4A7D49D16C2}"/>
              </a:ext>
            </a:extLst>
          </p:cNvPr>
          <p:cNvSpPr txBox="1"/>
          <p:nvPr/>
        </p:nvSpPr>
        <p:spPr>
          <a:xfrm>
            <a:off x="4781956" y="1497272"/>
            <a:ext cx="1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“SegNet”-like architecture</a:t>
            </a:r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0AB5B140-5648-A146-B160-88E5F2F5376C}"/>
              </a:ext>
            </a:extLst>
          </p:cNvPr>
          <p:cNvSpPr/>
          <p:nvPr/>
        </p:nvSpPr>
        <p:spPr>
          <a:xfrm rot="17128192">
            <a:off x="3405809" y="931085"/>
            <a:ext cx="294843" cy="216244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84BEC-C841-C340-A574-2124B972AC1B}"/>
              </a:ext>
            </a:extLst>
          </p:cNvPr>
          <p:cNvSpPr txBox="1"/>
          <p:nvPr/>
        </p:nvSpPr>
        <p:spPr>
          <a:xfrm>
            <a:off x="2639943" y="1429197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2x</a:t>
            </a:r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95F453E5-49F9-974D-8602-D8F8B13E7C4B}"/>
              </a:ext>
            </a:extLst>
          </p:cNvPr>
          <p:cNvSpPr/>
          <p:nvPr/>
        </p:nvSpPr>
        <p:spPr>
          <a:xfrm rot="15057971">
            <a:off x="7772297" y="881013"/>
            <a:ext cx="294843" cy="216244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214821-1C49-544E-8669-489560948B46}"/>
              </a:ext>
            </a:extLst>
          </p:cNvPr>
          <p:cNvSpPr txBox="1"/>
          <p:nvPr/>
        </p:nvSpPr>
        <p:spPr>
          <a:xfrm>
            <a:off x="6709273" y="1422202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1824223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13E9-106F-8846-A6D3-E7E38315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B6EB-485E-8342-97A2-A16FFB89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0833" y="552031"/>
            <a:ext cx="10515600" cy="4351338"/>
          </a:xfrm>
        </p:spPr>
        <p:txBody>
          <a:bodyPr/>
          <a:lstStyle/>
          <a:p>
            <a:r>
              <a:rPr lang="en-US" sz="1800" dirty="0"/>
              <a:t>Train for 50 epochs</a:t>
            </a:r>
          </a:p>
          <a:p>
            <a:r>
              <a:rPr lang="en-US" sz="1800" dirty="0"/>
              <a:t>Mean Absolute Error loss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B0EDB-C94E-DE49-A01C-467B65881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7"/>
          <a:stretch/>
        </p:blipFill>
        <p:spPr>
          <a:xfrm>
            <a:off x="4686225" y="3739231"/>
            <a:ext cx="2587347" cy="177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6F76E-F56F-8F4D-901C-C7A7DCD0A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47" y="3755900"/>
            <a:ext cx="2499033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559C2A-017D-2148-8D97-B984330A3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393" y="3676525"/>
            <a:ext cx="2655882" cy="190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4A4703-D1DC-D643-8493-3F40F1AACA50}"/>
              </a:ext>
            </a:extLst>
          </p:cNvPr>
          <p:cNvSpPr txBox="1"/>
          <p:nvPr/>
        </p:nvSpPr>
        <p:spPr>
          <a:xfrm>
            <a:off x="4403994" y="192387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(6x)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2EC9C-7BE2-E747-A760-547AB41B9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18" y="1886361"/>
            <a:ext cx="11009745" cy="16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74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EA03-3614-D045-BA93-D35DFA4C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Results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E85513-D133-A545-9BCC-D811DB66D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057" y="1406525"/>
            <a:ext cx="8383885" cy="48334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46A03-BE26-2741-98D4-53D41E7F9F2E}"/>
              </a:ext>
            </a:extLst>
          </p:cNvPr>
          <p:cNvSpPr txBox="1"/>
          <p:nvPr/>
        </p:nvSpPr>
        <p:spPr>
          <a:xfrm>
            <a:off x="95249" y="5245631"/>
            <a:ext cx="2265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1.5X Compressed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53839-299B-1F4E-91DE-481AF5DFDECF}"/>
              </a:ext>
            </a:extLst>
          </p:cNvPr>
          <p:cNvSpPr txBox="1"/>
          <p:nvPr/>
        </p:nvSpPr>
        <p:spPr>
          <a:xfrm>
            <a:off x="235358" y="4036016"/>
            <a:ext cx="1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3X Compressed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98E73-4864-294C-9BA1-526D7E775FD5}"/>
              </a:ext>
            </a:extLst>
          </p:cNvPr>
          <p:cNvSpPr txBox="1"/>
          <p:nvPr/>
        </p:nvSpPr>
        <p:spPr>
          <a:xfrm>
            <a:off x="235358" y="2862951"/>
            <a:ext cx="1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6X Compressed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CA730-81E0-394A-8DA0-68E45BD45AD9}"/>
              </a:ext>
            </a:extLst>
          </p:cNvPr>
          <p:cNvSpPr txBox="1"/>
          <p:nvPr/>
        </p:nvSpPr>
        <p:spPr>
          <a:xfrm>
            <a:off x="375468" y="175875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E4CA4-B364-2645-9C61-8185C1452195}"/>
              </a:ext>
            </a:extLst>
          </p:cNvPr>
          <p:cNvSpPr txBox="1"/>
          <p:nvPr/>
        </p:nvSpPr>
        <p:spPr>
          <a:xfrm>
            <a:off x="10111512" y="544401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0.7196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87362-16AB-084C-A38B-4F7458E4B664}"/>
              </a:ext>
            </a:extLst>
          </p:cNvPr>
          <p:cNvSpPr txBox="1"/>
          <p:nvPr/>
        </p:nvSpPr>
        <p:spPr>
          <a:xfrm>
            <a:off x="10111512" y="422068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0.7315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98122-C123-2342-8F7F-97669102E230}"/>
              </a:ext>
            </a:extLst>
          </p:cNvPr>
          <p:cNvSpPr txBox="1"/>
          <p:nvPr/>
        </p:nvSpPr>
        <p:spPr>
          <a:xfrm>
            <a:off x="10111512" y="3010659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0.7538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655D07-46AD-8C4A-931A-6CA5E7E12C56}"/>
              </a:ext>
            </a:extLst>
          </p:cNvPr>
          <p:cNvSpPr txBox="1"/>
          <p:nvPr/>
        </p:nvSpPr>
        <p:spPr>
          <a:xfrm>
            <a:off x="10111512" y="179015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Test Accuracy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A3CE6B-DB56-D641-8229-4F032672BE83}"/>
              </a:ext>
            </a:extLst>
          </p:cNvPr>
          <p:cNvSpPr/>
          <p:nvPr/>
        </p:nvSpPr>
        <p:spPr>
          <a:xfrm>
            <a:off x="375468" y="6105236"/>
            <a:ext cx="1074641" cy="4525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9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813A-76FC-6340-A99C-1078A141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Results – 6X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9AB5B-1716-B744-AD0C-441ADDAC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2" y="2246746"/>
            <a:ext cx="6095998" cy="25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DA0CB-F161-5B47-8E87-AC58448FA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90" y="2246746"/>
            <a:ext cx="532870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EC62-7348-FC4C-BB37-28D55915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1026" name="Picture 2" descr="Canon EOS R Mirrorless Digital Camera with 24-105mm f/4L">
            <a:extLst>
              <a:ext uri="{FF2B5EF4-FFF2-40B4-BE49-F238E27FC236}">
                <a16:creationId xmlns:a16="http://schemas.microsoft.com/office/drawing/2014/main" id="{D0576C9E-C15A-904C-86CE-1091F44D7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0" y="1962331"/>
            <a:ext cx="1528704" cy="152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4DF96A-2F38-4145-A3BC-EAEDD501A9CE}"/>
              </a:ext>
            </a:extLst>
          </p:cNvPr>
          <p:cNvCxnSpPr>
            <a:cxnSpLocks/>
          </p:cNvCxnSpPr>
          <p:nvPr/>
        </p:nvCxnSpPr>
        <p:spPr>
          <a:xfrm>
            <a:off x="2387031" y="2726683"/>
            <a:ext cx="10214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CB827E5-A061-1549-B222-CE1CD3B0A9BD}"/>
              </a:ext>
            </a:extLst>
          </p:cNvPr>
          <p:cNvGrpSpPr/>
          <p:nvPr/>
        </p:nvGrpSpPr>
        <p:grpSpPr>
          <a:xfrm>
            <a:off x="3446013" y="1776158"/>
            <a:ext cx="5371285" cy="1901050"/>
            <a:chOff x="4282044" y="1776158"/>
            <a:chExt cx="5371285" cy="1901050"/>
          </a:xfrm>
        </p:grpSpPr>
        <p:pic>
          <p:nvPicPr>
            <p:cNvPr id="1030" name="Picture 6" descr="How do I move a file in the Files app on iPhone? | The iPhone FAQ">
              <a:extLst>
                <a:ext uri="{FF2B5EF4-FFF2-40B4-BE49-F238E27FC236}">
                  <a16:creationId xmlns:a16="http://schemas.microsoft.com/office/drawing/2014/main" id="{10027FC3-23EF-804D-A587-DAB69D633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4" y="1776158"/>
              <a:ext cx="2071990" cy="190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How do I move a file in the Files app on iPhone? | The iPhone FAQ">
              <a:extLst>
                <a:ext uri="{FF2B5EF4-FFF2-40B4-BE49-F238E27FC236}">
                  <a16:creationId xmlns:a16="http://schemas.microsoft.com/office/drawing/2014/main" id="{8F9CEEB1-1C54-A048-B418-BA5CF4C79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920" y="2524549"/>
              <a:ext cx="570186" cy="52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752DF9DF-6BA7-EC46-A79F-585068CB81A1}"/>
                </a:ext>
              </a:extLst>
            </p:cNvPr>
            <p:cNvSpPr/>
            <p:nvPr/>
          </p:nvSpPr>
          <p:spPr>
            <a:xfrm rot="5400000">
              <a:off x="5851438" y="2560757"/>
              <a:ext cx="1196502" cy="454461"/>
            </a:xfrm>
            <a:prstGeom prst="trapezoid">
              <a:avLst>
                <a:gd name="adj" fmla="val 9290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6" descr="How do I move a file in the Files app on iPhone? | The iPhone FAQ">
              <a:extLst>
                <a:ext uri="{FF2B5EF4-FFF2-40B4-BE49-F238E27FC236}">
                  <a16:creationId xmlns:a16="http://schemas.microsoft.com/office/drawing/2014/main" id="{F27B92B9-23B9-0541-9F48-621E6018E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339" y="1776158"/>
              <a:ext cx="2071990" cy="1901050"/>
            </a:xfrm>
            <a:prstGeom prst="rect">
              <a:avLst/>
            </a:prstGeom>
            <a:solidFill>
              <a:srgbClr val="FF0000">
                <a:alpha val="7858"/>
              </a:srgbClr>
            </a:solidFill>
          </p:spPr>
        </p:pic>
        <p:sp>
          <p:nvSpPr>
            <p:cNvPr id="14" name="Trapezoid 13">
              <a:extLst>
                <a:ext uri="{FF2B5EF4-FFF2-40B4-BE49-F238E27FC236}">
                  <a16:creationId xmlns:a16="http://schemas.microsoft.com/office/drawing/2014/main" id="{FA429081-35C6-9540-9805-1CBBC643C1ED}"/>
                </a:ext>
              </a:extLst>
            </p:cNvPr>
            <p:cNvSpPr/>
            <p:nvPr/>
          </p:nvSpPr>
          <p:spPr>
            <a:xfrm rot="16200000">
              <a:off x="6876085" y="2560757"/>
              <a:ext cx="1196502" cy="454461"/>
            </a:xfrm>
            <a:prstGeom prst="trapezoid">
              <a:avLst>
                <a:gd name="adj" fmla="val 9290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517CC6-B680-E64C-B9A2-BD68FB1EAC50}"/>
              </a:ext>
            </a:extLst>
          </p:cNvPr>
          <p:cNvCxnSpPr>
            <a:cxnSpLocks/>
          </p:cNvCxnSpPr>
          <p:nvPr/>
        </p:nvCxnSpPr>
        <p:spPr>
          <a:xfrm>
            <a:off x="8692038" y="2770893"/>
            <a:ext cx="10214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6246757-7DBC-B345-9F0D-BFD7303224C3}"/>
              </a:ext>
            </a:extLst>
          </p:cNvPr>
          <p:cNvSpPr txBox="1"/>
          <p:nvPr/>
        </p:nvSpPr>
        <p:spPr>
          <a:xfrm>
            <a:off x="273205" y="3578012"/>
            <a:ext cx="215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Imaging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20D788-8012-B24C-87CE-D8C589DD55AE}"/>
              </a:ext>
            </a:extLst>
          </p:cNvPr>
          <p:cNvSpPr txBox="1"/>
          <p:nvPr/>
        </p:nvSpPr>
        <p:spPr>
          <a:xfrm>
            <a:off x="4205415" y="3677208"/>
            <a:ext cx="3601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Compression/Digitization Pipeline</a:t>
            </a:r>
          </a:p>
        </p:txBody>
      </p:sp>
      <p:pic>
        <p:nvPicPr>
          <p:cNvPr id="1032" name="Picture 8" descr="Study hints why some melanomas more likely to spread">
            <a:extLst>
              <a:ext uri="{FF2B5EF4-FFF2-40B4-BE49-F238E27FC236}">
                <a16:creationId xmlns:a16="http://schemas.microsoft.com/office/drawing/2014/main" id="{20233E13-0488-494D-B121-EC82D106B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17179" r="36291" b="24302"/>
          <a:stretch/>
        </p:blipFill>
        <p:spPr bwMode="auto">
          <a:xfrm>
            <a:off x="10133066" y="1962330"/>
            <a:ext cx="1605633" cy="16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C1CBD2-951E-D74A-BD50-394C114CD2E9}"/>
              </a:ext>
            </a:extLst>
          </p:cNvPr>
          <p:cNvSpPr txBox="1"/>
          <p:nvPr/>
        </p:nvSpPr>
        <p:spPr>
          <a:xfrm>
            <a:off x="9578326" y="3654495"/>
            <a:ext cx="279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Melanoma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5F08C2-C3AF-5645-97E1-8BDDE5132628}"/>
              </a:ext>
            </a:extLst>
          </p:cNvPr>
          <p:cNvSpPr txBox="1"/>
          <p:nvPr/>
        </p:nvSpPr>
        <p:spPr>
          <a:xfrm>
            <a:off x="377077" y="5042730"/>
            <a:ext cx="1128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Learned compression can educate both imaging system design and image classification architectures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7B66EE-80D0-7D48-B061-0ECB04E00313}"/>
              </a:ext>
            </a:extLst>
          </p:cNvPr>
          <p:cNvSpPr txBox="1"/>
          <p:nvPr/>
        </p:nvSpPr>
        <p:spPr>
          <a:xfrm>
            <a:off x="187589" y="4595682"/>
            <a:ext cx="1841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954451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813A-76FC-6340-A99C-1078A141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Results -3X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1A797-0721-E24D-892D-FDFAA8E4F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9" y="2069122"/>
            <a:ext cx="6190194" cy="2743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FF3C1-B91F-314F-AE08-D1308963E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34" y="2078358"/>
            <a:ext cx="5131688" cy="29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1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813A-76FC-6340-A99C-1078A141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Results -1.5X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67797-021A-424B-B200-14A060AA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9" y="2055391"/>
            <a:ext cx="6125080" cy="2553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DBAF3-01BE-4840-8775-EB1F5D83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83" y="2055391"/>
            <a:ext cx="5099760" cy="32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6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EBA-C9BB-B24B-A62A-260396DA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3316B-289A-6F4E-8ED1-FA755518F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three autoencoders had similar accuracies, with the 6X being the most accurate and 1.5X being the least accurate on test set </a:t>
            </a:r>
          </a:p>
          <a:p>
            <a:r>
              <a:rPr lang="en-US" dirty="0"/>
              <a:t>All three models did the best at classifying NEV</a:t>
            </a:r>
          </a:p>
          <a:p>
            <a:r>
              <a:rPr lang="en-US" dirty="0"/>
              <a:t>All three models were unable to properly classify 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8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B778-6064-CB4B-BDED-3274AD37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Training Architecture</a:t>
            </a:r>
          </a:p>
        </p:txBody>
      </p:sp>
      <p:pic>
        <p:nvPicPr>
          <p:cNvPr id="4" name="Picture 8" descr="Study hints why some melanomas more likely to spread">
            <a:extLst>
              <a:ext uri="{FF2B5EF4-FFF2-40B4-BE49-F238E27FC236}">
                <a16:creationId xmlns:a16="http://schemas.microsoft.com/office/drawing/2014/main" id="{65471D08-A735-E84A-BABB-D720E49DC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17179" r="36291" b="24302"/>
          <a:stretch/>
        </p:blipFill>
        <p:spPr bwMode="auto">
          <a:xfrm>
            <a:off x="452767" y="2384638"/>
            <a:ext cx="1317320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ECC93719-C64C-834C-A167-AFCF612ED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/>
          <a:stretch/>
        </p:blipFill>
        <p:spPr bwMode="auto">
          <a:xfrm>
            <a:off x="2346181" y="2054801"/>
            <a:ext cx="4942267" cy="26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01F52-D9B8-4A41-BEAB-2C7456999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479" y="2576238"/>
            <a:ext cx="2383332" cy="12450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2958C97-65EC-AE49-BC3E-AFF614D2D358}"/>
              </a:ext>
            </a:extLst>
          </p:cNvPr>
          <p:cNvSpPr/>
          <p:nvPr/>
        </p:nvSpPr>
        <p:spPr>
          <a:xfrm>
            <a:off x="11353801" y="990735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E6B0B1-FA89-2C47-80B4-24FD7E8EE0ED}"/>
              </a:ext>
            </a:extLst>
          </p:cNvPr>
          <p:cNvSpPr/>
          <p:nvPr/>
        </p:nvSpPr>
        <p:spPr>
          <a:xfrm>
            <a:off x="11353800" y="1638158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5B3C26-AA68-7F44-A84E-D86727A8B0F4}"/>
              </a:ext>
            </a:extLst>
          </p:cNvPr>
          <p:cNvSpPr/>
          <p:nvPr/>
        </p:nvSpPr>
        <p:spPr>
          <a:xfrm>
            <a:off x="11353800" y="2288007"/>
            <a:ext cx="476315" cy="476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245C6F-059A-8D44-A587-3564FE01130B}"/>
              </a:ext>
            </a:extLst>
          </p:cNvPr>
          <p:cNvSpPr/>
          <p:nvPr/>
        </p:nvSpPr>
        <p:spPr>
          <a:xfrm>
            <a:off x="11353799" y="2935430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A5C1A8-DDE3-DE40-864A-E4282D64A756}"/>
              </a:ext>
            </a:extLst>
          </p:cNvPr>
          <p:cNvSpPr/>
          <p:nvPr/>
        </p:nvSpPr>
        <p:spPr>
          <a:xfrm>
            <a:off x="11353799" y="3582853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63F8E6-204A-DB44-A4F3-CD7AFC3A16D7}"/>
              </a:ext>
            </a:extLst>
          </p:cNvPr>
          <p:cNvSpPr/>
          <p:nvPr/>
        </p:nvSpPr>
        <p:spPr>
          <a:xfrm>
            <a:off x="11353799" y="4232702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7BD2B7-B48B-414E-B648-85E407BEACF6}"/>
              </a:ext>
            </a:extLst>
          </p:cNvPr>
          <p:cNvSpPr/>
          <p:nvPr/>
        </p:nvSpPr>
        <p:spPr>
          <a:xfrm>
            <a:off x="11353798" y="4880125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80AFF1-9037-3F47-98C8-4071E762A179}"/>
              </a:ext>
            </a:extLst>
          </p:cNvPr>
          <p:cNvCxnSpPr>
            <a:cxnSpLocks/>
          </p:cNvCxnSpPr>
          <p:nvPr/>
        </p:nvCxnSpPr>
        <p:spPr>
          <a:xfrm>
            <a:off x="10496811" y="3173587"/>
            <a:ext cx="699651" cy="8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87F11A-A945-334D-8C87-427C61D0C679}"/>
              </a:ext>
            </a:extLst>
          </p:cNvPr>
          <p:cNvCxnSpPr>
            <a:cxnSpLocks/>
          </p:cNvCxnSpPr>
          <p:nvPr/>
        </p:nvCxnSpPr>
        <p:spPr>
          <a:xfrm>
            <a:off x="7288448" y="3124209"/>
            <a:ext cx="699651" cy="8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E330BB-DFA2-7A4C-81C3-437DA31038DC}"/>
              </a:ext>
            </a:extLst>
          </p:cNvPr>
          <p:cNvCxnSpPr>
            <a:cxnSpLocks/>
          </p:cNvCxnSpPr>
          <p:nvPr/>
        </p:nvCxnSpPr>
        <p:spPr>
          <a:xfrm>
            <a:off x="1895467" y="3083955"/>
            <a:ext cx="3880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92DDF6-579A-FB4E-A115-7A6D38DFDC7C}"/>
              </a:ext>
            </a:extLst>
          </p:cNvPr>
          <p:cNvSpPr txBox="1"/>
          <p:nvPr/>
        </p:nvSpPr>
        <p:spPr>
          <a:xfrm>
            <a:off x="3946232" y="1620561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Compressor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C9A01-10A3-3344-9025-7A145E81B78E}"/>
              </a:ext>
            </a:extLst>
          </p:cNvPr>
          <p:cNvSpPr txBox="1"/>
          <p:nvPr/>
        </p:nvSpPr>
        <p:spPr>
          <a:xfrm>
            <a:off x="8378987" y="1623735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Classify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3774E1-DF9F-5049-9911-8EA3EA2777CA}"/>
              </a:ext>
            </a:extLst>
          </p:cNvPr>
          <p:cNvSpPr txBox="1"/>
          <p:nvPr/>
        </p:nvSpPr>
        <p:spPr>
          <a:xfrm>
            <a:off x="10720873" y="403698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59AE7D-8FCE-5E4E-A214-075FFB912190}"/>
              </a:ext>
            </a:extLst>
          </p:cNvPr>
          <p:cNvSpPr/>
          <p:nvPr/>
        </p:nvSpPr>
        <p:spPr>
          <a:xfrm>
            <a:off x="2283491" y="1620561"/>
            <a:ext cx="8213319" cy="3207622"/>
          </a:xfrm>
          <a:prstGeom prst="rect">
            <a:avLst/>
          </a:prstGeom>
          <a:solidFill>
            <a:srgbClr val="00B0F0">
              <a:alpha val="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9476FC-AB56-0448-91B4-66B652B8DC83}"/>
              </a:ext>
            </a:extLst>
          </p:cNvPr>
          <p:cNvSpPr txBox="1"/>
          <p:nvPr/>
        </p:nvSpPr>
        <p:spPr>
          <a:xfrm>
            <a:off x="5112256" y="4887449"/>
            <a:ext cx="2555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Optimize Together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566468-5271-8D41-BA73-7245CB3F5973}"/>
              </a:ext>
            </a:extLst>
          </p:cNvPr>
          <p:cNvSpPr txBox="1"/>
          <p:nvPr/>
        </p:nvSpPr>
        <p:spPr>
          <a:xfrm>
            <a:off x="155687" y="3774045"/>
            <a:ext cx="1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  <a:p>
            <a:pPr algn="ctr"/>
            <a:r>
              <a:rPr lang="en-US" sz="2400" dirty="0"/>
              <a:t>(128,128,3)</a:t>
            </a:r>
          </a:p>
        </p:txBody>
      </p:sp>
    </p:spTree>
    <p:extLst>
      <p:ext uri="{BB962C8B-B14F-4D97-AF65-F5344CB8AC3E}">
        <p14:creationId xmlns:p14="http://schemas.microsoft.com/office/powerpoint/2010/main" val="1974810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1439-C367-A74B-8661-FC07E94C9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779CC-71EF-2A45-83FB-D750D9FAC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70/20/10 Train/Validation/Test Split</a:t>
            </a:r>
          </a:p>
          <a:p>
            <a:r>
              <a:rPr lang="en-US" dirty="0"/>
              <a:t>Adam optimizer</a:t>
            </a:r>
          </a:p>
          <a:p>
            <a:r>
              <a:rPr lang="en-US" dirty="0"/>
              <a:t>L2 regularization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Categorical </a:t>
            </a:r>
            <a:r>
              <a:rPr lang="en-US" dirty="0" err="1"/>
              <a:t>Crossentropy</a:t>
            </a:r>
            <a:r>
              <a:rPr lang="en-US" dirty="0"/>
              <a:t> Loss</a:t>
            </a:r>
          </a:p>
          <a:p>
            <a:r>
              <a:rPr lang="en-US" dirty="0"/>
              <a:t>Normalize inputs to 0-1</a:t>
            </a:r>
          </a:p>
          <a:p>
            <a:r>
              <a:rPr lang="en-US" dirty="0"/>
              <a:t>Trained for 35 Epochs</a:t>
            </a:r>
          </a:p>
          <a:p>
            <a:r>
              <a:rPr lang="en-US" dirty="0"/>
              <a:t>Checkpointing due to unstable validation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84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3F1D4-09B2-F24C-AE90-34484C8B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61A83-6B63-F448-8608-24EC19F9C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411" y="1509936"/>
            <a:ext cx="304517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BBFFB4-0F02-5142-962A-D1B55AFF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676" y="1509936"/>
            <a:ext cx="3108099" cy="435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987A5-3F8C-3347-AD7E-5FDF75716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1509936"/>
            <a:ext cx="3030547" cy="42869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E95C5-0EC7-4041-AF98-39861D4653E0}"/>
              </a:ext>
            </a:extLst>
          </p:cNvPr>
          <p:cNvSpPr txBox="1"/>
          <p:nvPr/>
        </p:nvSpPr>
        <p:spPr>
          <a:xfrm>
            <a:off x="1705448" y="5787149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1.5X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8362D-A7D1-1C4F-AAC2-0F2C64E12EBE}"/>
              </a:ext>
            </a:extLst>
          </p:cNvPr>
          <p:cNvSpPr txBox="1"/>
          <p:nvPr/>
        </p:nvSpPr>
        <p:spPr>
          <a:xfrm>
            <a:off x="5017996" y="5787150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3X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D7794-0392-7D4B-86F5-3E5452F0C954}"/>
              </a:ext>
            </a:extLst>
          </p:cNvPr>
          <p:cNvSpPr txBox="1"/>
          <p:nvPr/>
        </p:nvSpPr>
        <p:spPr>
          <a:xfrm>
            <a:off x="8213183" y="5796866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6X</a:t>
            </a:r>
          </a:p>
        </p:txBody>
      </p:sp>
    </p:spTree>
    <p:extLst>
      <p:ext uri="{BB962C8B-B14F-4D97-AF65-F5344CB8AC3E}">
        <p14:creationId xmlns:p14="http://schemas.microsoft.com/office/powerpoint/2010/main" val="1335054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543E-5518-E541-8ABD-C548C9D4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Training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BC769-C110-FA43-BD8E-BC0B5C6AF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4057" y="1406526"/>
            <a:ext cx="8373205" cy="48334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4077E-4429-C842-8658-6551E3F355E6}"/>
              </a:ext>
            </a:extLst>
          </p:cNvPr>
          <p:cNvSpPr txBox="1"/>
          <p:nvPr/>
        </p:nvSpPr>
        <p:spPr>
          <a:xfrm>
            <a:off x="235359" y="5268530"/>
            <a:ext cx="1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1.5X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7D03C-E9C3-C943-A2C2-5A820F8204D7}"/>
              </a:ext>
            </a:extLst>
          </p:cNvPr>
          <p:cNvSpPr txBox="1"/>
          <p:nvPr/>
        </p:nvSpPr>
        <p:spPr>
          <a:xfrm>
            <a:off x="235359" y="3959519"/>
            <a:ext cx="1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3X Compressed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31B28-D332-2246-9B2B-D6338B82867F}"/>
              </a:ext>
            </a:extLst>
          </p:cNvPr>
          <p:cNvSpPr txBox="1"/>
          <p:nvPr/>
        </p:nvSpPr>
        <p:spPr>
          <a:xfrm>
            <a:off x="235359" y="2650508"/>
            <a:ext cx="1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6X Compressed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0B097-4C86-6446-A5B7-3C7A4BF210F0}"/>
              </a:ext>
            </a:extLst>
          </p:cNvPr>
          <p:cNvSpPr txBox="1"/>
          <p:nvPr/>
        </p:nvSpPr>
        <p:spPr>
          <a:xfrm>
            <a:off x="235359" y="1583269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FD010-B1D8-414A-B855-9E22897C24FC}"/>
              </a:ext>
            </a:extLst>
          </p:cNvPr>
          <p:cNvSpPr txBox="1"/>
          <p:nvPr/>
        </p:nvSpPr>
        <p:spPr>
          <a:xfrm>
            <a:off x="10111512" y="544401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0.7814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9BE13-7136-DC4B-B89D-17D330C5E184}"/>
              </a:ext>
            </a:extLst>
          </p:cNvPr>
          <p:cNvSpPr txBox="1"/>
          <p:nvPr/>
        </p:nvSpPr>
        <p:spPr>
          <a:xfrm>
            <a:off x="10111512" y="422068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0.8183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90E45-49A4-B549-9DB1-D92F50B5E775}"/>
              </a:ext>
            </a:extLst>
          </p:cNvPr>
          <p:cNvSpPr txBox="1"/>
          <p:nvPr/>
        </p:nvSpPr>
        <p:spPr>
          <a:xfrm>
            <a:off x="10111512" y="3010659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0.7555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6461C-C37C-334B-A8A9-0247C767676A}"/>
              </a:ext>
            </a:extLst>
          </p:cNvPr>
          <p:cNvSpPr txBox="1"/>
          <p:nvPr/>
        </p:nvSpPr>
        <p:spPr>
          <a:xfrm>
            <a:off x="10111512" y="179015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Test 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37F5C-ABF5-8B4B-9C28-D0CB1AEE4B18}"/>
              </a:ext>
            </a:extLst>
          </p:cNvPr>
          <p:cNvSpPr txBox="1"/>
          <p:nvPr/>
        </p:nvSpPr>
        <p:spPr>
          <a:xfrm>
            <a:off x="3731673" y="6240018"/>
            <a:ext cx="472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Contrast is critical for classification!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18EEA4-2425-7F4E-B96F-AE9804740FD8}"/>
              </a:ext>
            </a:extLst>
          </p:cNvPr>
          <p:cNvSpPr/>
          <p:nvPr/>
        </p:nvSpPr>
        <p:spPr>
          <a:xfrm>
            <a:off x="375468" y="6105236"/>
            <a:ext cx="1074641" cy="4525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BAE62-0A4A-1844-A2BC-F9E678B8886E}"/>
              </a:ext>
            </a:extLst>
          </p:cNvPr>
          <p:cNvSpPr/>
          <p:nvPr/>
        </p:nvSpPr>
        <p:spPr>
          <a:xfrm>
            <a:off x="9887521" y="6262042"/>
            <a:ext cx="2433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Zghal</a:t>
            </a:r>
            <a:r>
              <a:rPr lang="en-US" sz="1200" dirty="0"/>
              <a:t>, Nadia </a:t>
            </a:r>
            <a:r>
              <a:rPr lang="en-US" sz="1200" dirty="0" err="1"/>
              <a:t>Smaoui</a:t>
            </a:r>
            <a:r>
              <a:rPr lang="en-US" sz="1200" dirty="0"/>
              <a:t>, and </a:t>
            </a:r>
            <a:r>
              <a:rPr lang="en-US" sz="1200" dirty="0" err="1"/>
              <a:t>Imene</a:t>
            </a:r>
            <a:r>
              <a:rPr lang="en-US" sz="1200" dirty="0"/>
              <a:t> </a:t>
            </a:r>
            <a:r>
              <a:rPr lang="en-US" sz="1200" dirty="0" err="1"/>
              <a:t>Khanfir</a:t>
            </a:r>
            <a:r>
              <a:rPr lang="en-US" sz="1200" dirty="0"/>
              <a:t> </a:t>
            </a:r>
            <a:r>
              <a:rPr lang="en-US" sz="1200" dirty="0" err="1"/>
              <a:t>Kallel</a:t>
            </a:r>
            <a:r>
              <a:rPr lang="en-US" sz="1200" dirty="0"/>
              <a:t>. 2020. </a:t>
            </a:r>
          </a:p>
        </p:txBody>
      </p:sp>
    </p:spTree>
    <p:extLst>
      <p:ext uri="{BB962C8B-B14F-4D97-AF65-F5344CB8AC3E}">
        <p14:creationId xmlns:p14="http://schemas.microsoft.com/office/powerpoint/2010/main" val="1928170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D62E41-E0A7-A542-BE96-66FE6EFEE3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Joint Training 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51A56-97F7-3F41-A89D-F05EAEA8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57" y="1406526"/>
            <a:ext cx="8373205" cy="4833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853CB1-9AB0-8C45-829E-2F2B478BAB96}"/>
              </a:ext>
            </a:extLst>
          </p:cNvPr>
          <p:cNvSpPr/>
          <p:nvPr/>
        </p:nvSpPr>
        <p:spPr>
          <a:xfrm>
            <a:off x="3200401" y="2567618"/>
            <a:ext cx="3494314" cy="3672400"/>
          </a:xfrm>
          <a:prstGeom prst="rect">
            <a:avLst/>
          </a:prstGeom>
          <a:solidFill>
            <a:srgbClr val="00B0F0">
              <a:alpha val="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B31D-8600-F746-A133-8FBA950FD335}"/>
              </a:ext>
            </a:extLst>
          </p:cNvPr>
          <p:cNvSpPr txBox="1"/>
          <p:nvPr/>
        </p:nvSpPr>
        <p:spPr>
          <a:xfrm>
            <a:off x="1611085" y="6242522"/>
            <a:ext cx="1016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DF, BCC, AK have poor contrast, may suggest why model is confused.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37D26-0CBF-CE4F-AE84-FE042363FC82}"/>
              </a:ext>
            </a:extLst>
          </p:cNvPr>
          <p:cNvSpPr txBox="1"/>
          <p:nvPr/>
        </p:nvSpPr>
        <p:spPr>
          <a:xfrm>
            <a:off x="375468" y="5444014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1.5X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25E2D-0730-FB4F-8F73-31C4E18B7509}"/>
              </a:ext>
            </a:extLst>
          </p:cNvPr>
          <p:cNvSpPr txBox="1"/>
          <p:nvPr/>
        </p:nvSpPr>
        <p:spPr>
          <a:xfrm>
            <a:off x="375468" y="422068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90970-0D40-F44B-B366-4AAE448F4D75}"/>
              </a:ext>
            </a:extLst>
          </p:cNvPr>
          <p:cNvSpPr txBox="1"/>
          <p:nvPr/>
        </p:nvSpPr>
        <p:spPr>
          <a:xfrm>
            <a:off x="375468" y="2971950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5EBAF-5220-B342-9ADD-7178135084C1}"/>
              </a:ext>
            </a:extLst>
          </p:cNvPr>
          <p:cNvSpPr txBox="1"/>
          <p:nvPr/>
        </p:nvSpPr>
        <p:spPr>
          <a:xfrm>
            <a:off x="375468" y="175875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2041643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D62E41-E0A7-A542-BE96-66FE6EFEE3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Joint Training 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51A56-97F7-3F41-A89D-F05EAEA8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57" y="1406526"/>
            <a:ext cx="8373205" cy="4833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853CB1-9AB0-8C45-829E-2F2B478BAB96}"/>
              </a:ext>
            </a:extLst>
          </p:cNvPr>
          <p:cNvSpPr/>
          <p:nvPr/>
        </p:nvSpPr>
        <p:spPr>
          <a:xfrm>
            <a:off x="1904057" y="2567618"/>
            <a:ext cx="1263686" cy="3672400"/>
          </a:xfrm>
          <a:prstGeom prst="rect">
            <a:avLst/>
          </a:prstGeom>
          <a:solidFill>
            <a:srgbClr val="00B0F0">
              <a:alpha val="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B31D-8600-F746-A133-8FBA950FD335}"/>
              </a:ext>
            </a:extLst>
          </p:cNvPr>
          <p:cNvSpPr txBox="1"/>
          <p:nvPr/>
        </p:nvSpPr>
        <p:spPr>
          <a:xfrm>
            <a:off x="838200" y="6240018"/>
            <a:ext cx="1016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BKL and MEL have similar contrast, theory for confusion matrix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D612B-1BB8-E840-B24E-38A0B39C330C}"/>
              </a:ext>
            </a:extLst>
          </p:cNvPr>
          <p:cNvSpPr/>
          <p:nvPr/>
        </p:nvSpPr>
        <p:spPr>
          <a:xfrm>
            <a:off x="6694713" y="2567618"/>
            <a:ext cx="1263686" cy="3672400"/>
          </a:xfrm>
          <a:prstGeom prst="rect">
            <a:avLst/>
          </a:prstGeom>
          <a:solidFill>
            <a:srgbClr val="00B0F0">
              <a:alpha val="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3046D-05B5-324E-BE3E-82D6E7559279}"/>
              </a:ext>
            </a:extLst>
          </p:cNvPr>
          <p:cNvSpPr txBox="1"/>
          <p:nvPr/>
        </p:nvSpPr>
        <p:spPr>
          <a:xfrm>
            <a:off x="375468" y="5444014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1.5X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C5C7E-0C91-4C4F-9E9F-19A2C38D6C2E}"/>
              </a:ext>
            </a:extLst>
          </p:cNvPr>
          <p:cNvSpPr txBox="1"/>
          <p:nvPr/>
        </p:nvSpPr>
        <p:spPr>
          <a:xfrm>
            <a:off x="375468" y="422068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3X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10243-EB05-824A-B097-80143A201BC1}"/>
              </a:ext>
            </a:extLst>
          </p:cNvPr>
          <p:cNvSpPr txBox="1"/>
          <p:nvPr/>
        </p:nvSpPr>
        <p:spPr>
          <a:xfrm>
            <a:off x="375468" y="2971950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94B9C-2440-CA46-945B-EAE954C00C62}"/>
              </a:ext>
            </a:extLst>
          </p:cNvPr>
          <p:cNvSpPr txBox="1"/>
          <p:nvPr/>
        </p:nvSpPr>
        <p:spPr>
          <a:xfrm>
            <a:off x="375468" y="1758753"/>
            <a:ext cx="19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602251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69D4-4E12-5C47-85C6-2C32EC41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Training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048986-A835-2B43-8779-8F8C8BC5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" y="2524088"/>
            <a:ext cx="11745686" cy="1809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0BD900-DE19-C948-B0AA-6214F591219A}"/>
              </a:ext>
            </a:extLst>
          </p:cNvPr>
          <p:cNvSpPr txBox="1"/>
          <p:nvPr/>
        </p:nvSpPr>
        <p:spPr>
          <a:xfrm>
            <a:off x="838200" y="5167312"/>
            <a:ext cx="1016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3X Encoder Architecture had the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321892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EC62-7348-FC4C-BB37-28D55915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2050" name="Picture 2" descr="ISIC 2019: Skin Lesion Analysis Towards Melanoma Detection - Task 1 |  DAISYlabs">
            <a:extLst>
              <a:ext uri="{FF2B5EF4-FFF2-40B4-BE49-F238E27FC236}">
                <a16:creationId xmlns:a16="http://schemas.microsoft.com/office/drawing/2014/main" id="{2DBD38F5-623C-0B48-A36A-D49A41400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722" y="1690688"/>
            <a:ext cx="7836556" cy="401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87D912-9CED-8146-8CFC-5E1D0828DD31}"/>
              </a:ext>
            </a:extLst>
          </p:cNvPr>
          <p:cNvSpPr txBox="1"/>
          <p:nvPr/>
        </p:nvSpPr>
        <p:spPr>
          <a:xfrm>
            <a:off x="3341382" y="1153118"/>
            <a:ext cx="550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 Against Machine (HAM)-10000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92F4B0-8630-4A41-A614-7940BE0CC92D}"/>
              </a:ext>
            </a:extLst>
          </p:cNvPr>
          <p:cNvSpPr txBox="1"/>
          <p:nvPr/>
        </p:nvSpPr>
        <p:spPr>
          <a:xfrm>
            <a:off x="3042846" y="5780787"/>
            <a:ext cx="550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10015 Dermatological Images</a:t>
            </a:r>
          </a:p>
        </p:txBody>
      </p:sp>
    </p:spTree>
    <p:extLst>
      <p:ext uri="{BB962C8B-B14F-4D97-AF65-F5344CB8AC3E}">
        <p14:creationId xmlns:p14="http://schemas.microsoft.com/office/powerpoint/2010/main" val="3466774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69D4-4E12-5C47-85C6-2C32EC41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Training Results – 6X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57FE9-D462-9647-8AE4-FDC82C19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5" y="2237508"/>
            <a:ext cx="6216047" cy="2646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FDC7F-4E79-BB4A-877C-41E1A093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173" y="2253672"/>
            <a:ext cx="5366658" cy="30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11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620A5-35CD-3346-9B43-9ECE23D2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Training Results – 3X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765E0D-D8D1-2644-96BD-B2D5F39E0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5" y="2332037"/>
            <a:ext cx="6131754" cy="2715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E9718-4CCD-6148-B9CA-3AA6BDB0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01" y="2355273"/>
            <a:ext cx="5252174" cy="30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15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620A5-35CD-3346-9B43-9ECE23D2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Training Results -1.5X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2C625-6D6C-7D4C-B7B0-E61EFB1C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8" y="2385291"/>
            <a:ext cx="5948304" cy="2641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9B5F4-7419-004B-A10D-50F447FC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26" y="2376055"/>
            <a:ext cx="5276850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85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3A42-4A9E-DA4C-8E36-657655AC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Training 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8EBE-7A83-B340-932F-90E1DE73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3X model had </a:t>
            </a:r>
            <a:r>
              <a:rPr lang="en-US" b="1" dirty="0"/>
              <a:t>superior average precision and recall</a:t>
            </a:r>
            <a:r>
              <a:rPr lang="en-US" dirty="0"/>
              <a:t> to 1.5X and 6X models. </a:t>
            </a:r>
          </a:p>
          <a:p>
            <a:pPr lvl="1"/>
            <a:r>
              <a:rPr lang="en-US" dirty="0"/>
              <a:t>Follows trend seen with autoencoder training</a:t>
            </a:r>
          </a:p>
          <a:p>
            <a:r>
              <a:rPr lang="en-US" dirty="0"/>
              <a:t>3X Model </a:t>
            </a:r>
            <a:r>
              <a:rPr lang="en-US" b="1" dirty="0"/>
              <a:t>was able to distinguish vascular lesions from nevi</a:t>
            </a:r>
            <a:r>
              <a:rPr lang="en-US" dirty="0"/>
              <a:t>, other two models were not</a:t>
            </a:r>
          </a:p>
          <a:p>
            <a:r>
              <a:rPr lang="en-US" dirty="0"/>
              <a:t>3X Model was </a:t>
            </a:r>
            <a:r>
              <a:rPr lang="en-US" b="1" dirty="0"/>
              <a:t>superior at classifying BKL</a:t>
            </a:r>
          </a:p>
          <a:p>
            <a:r>
              <a:rPr lang="en-US" dirty="0"/>
              <a:t>All three models </a:t>
            </a:r>
            <a:r>
              <a:rPr lang="en-US" b="1" dirty="0"/>
              <a:t>confused between BCC, AK, DF</a:t>
            </a:r>
          </a:p>
          <a:p>
            <a:r>
              <a:rPr lang="en-US" dirty="0"/>
              <a:t>3X Model test accuracy </a:t>
            </a:r>
            <a:r>
              <a:rPr lang="en-US" b="1" dirty="0"/>
              <a:t>10% less accurate than classifier alone</a:t>
            </a:r>
            <a:r>
              <a:rPr lang="en-US" dirty="0"/>
              <a:t> (82%)</a:t>
            </a:r>
          </a:p>
          <a:p>
            <a:r>
              <a:rPr lang="en-US" dirty="0"/>
              <a:t>All three models performed the </a:t>
            </a:r>
            <a:r>
              <a:rPr lang="en-US" b="1" dirty="0"/>
              <a:t>best on nevus classification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97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082E-0316-A849-945F-3BD2264FE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background contrast is critical for HAM-10000 classification</a:t>
            </a:r>
          </a:p>
          <a:p>
            <a:pPr lvl="1"/>
            <a:r>
              <a:rPr lang="en-US" dirty="0"/>
              <a:t>Imaging scheme: highlight contrast between lesion and background</a:t>
            </a:r>
          </a:p>
          <a:p>
            <a:pPr lvl="1"/>
            <a:r>
              <a:rPr lang="en-US" dirty="0"/>
              <a:t>Compression scheme: possible to only encode boundaries between lesion and background</a:t>
            </a:r>
          </a:p>
          <a:p>
            <a:r>
              <a:rPr lang="en-US" b="1" dirty="0"/>
              <a:t>Latent space size may not directly be correlated to compression effectiveness</a:t>
            </a:r>
          </a:p>
          <a:p>
            <a:r>
              <a:rPr lang="en-US" b="1" dirty="0"/>
              <a:t>Autoencoder effectiveness may not be directly correlated to classification effectiveness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4DE558-C85F-5740-BFA0-B6026290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4099134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6C83-45B6-1248-A616-FB0BF9FBC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CEF4-5F80-E94E-BAF4-1B80B0C8D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physical layer that serves as an edge detection filter, add to front of joint model and observe performance. </a:t>
            </a:r>
          </a:p>
          <a:p>
            <a:r>
              <a:rPr lang="en-US" dirty="0"/>
              <a:t>Address unbalanced dataset issue</a:t>
            </a:r>
          </a:p>
          <a:p>
            <a:r>
              <a:rPr lang="en-US" dirty="0"/>
              <a:t>Test different underlying classification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227649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D989-5B23-ED45-BF75-29722A8F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9003-CFDF-3A40-A20A-5A42EA665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5" name="Picture 8" descr="Study hints why some melanomas more likely to spread">
            <a:extLst>
              <a:ext uri="{FF2B5EF4-FFF2-40B4-BE49-F238E27FC236}">
                <a16:creationId xmlns:a16="http://schemas.microsoft.com/office/drawing/2014/main" id="{BEAFD4DD-7BE5-6247-94B1-9D3CB119E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17179" r="36291" b="24302"/>
          <a:stretch/>
        </p:blipFill>
        <p:spPr bwMode="auto">
          <a:xfrm>
            <a:off x="461234" y="3434505"/>
            <a:ext cx="1317320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93B6C65C-3B6D-C345-9C15-35603D472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/>
          <a:stretch/>
        </p:blipFill>
        <p:spPr bwMode="auto">
          <a:xfrm>
            <a:off x="2354648" y="3104668"/>
            <a:ext cx="4942267" cy="26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10ABD-CC41-BF49-84DA-57688FAD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946" y="3626105"/>
            <a:ext cx="2383332" cy="12450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CA5581-141B-954B-81B4-1A93ABF689A4}"/>
              </a:ext>
            </a:extLst>
          </p:cNvPr>
          <p:cNvSpPr/>
          <p:nvPr/>
        </p:nvSpPr>
        <p:spPr>
          <a:xfrm>
            <a:off x="11362268" y="2040602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0E3454-0047-3244-8F98-D0022DB62722}"/>
              </a:ext>
            </a:extLst>
          </p:cNvPr>
          <p:cNvSpPr/>
          <p:nvPr/>
        </p:nvSpPr>
        <p:spPr>
          <a:xfrm>
            <a:off x="11362267" y="2688025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7EF0AA-688E-AD45-8FF3-2A0F678923FC}"/>
              </a:ext>
            </a:extLst>
          </p:cNvPr>
          <p:cNvSpPr/>
          <p:nvPr/>
        </p:nvSpPr>
        <p:spPr>
          <a:xfrm>
            <a:off x="11362267" y="3337874"/>
            <a:ext cx="476315" cy="476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4970C8-CDB3-FA45-942F-1DA5AF1DB573}"/>
              </a:ext>
            </a:extLst>
          </p:cNvPr>
          <p:cNvSpPr/>
          <p:nvPr/>
        </p:nvSpPr>
        <p:spPr>
          <a:xfrm>
            <a:off x="11362266" y="3985297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BDB3B6-70E7-244B-9D26-3CB38930B531}"/>
              </a:ext>
            </a:extLst>
          </p:cNvPr>
          <p:cNvSpPr/>
          <p:nvPr/>
        </p:nvSpPr>
        <p:spPr>
          <a:xfrm>
            <a:off x="11362266" y="4632720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84A642-5669-B24D-8220-21D8E9EA31FF}"/>
              </a:ext>
            </a:extLst>
          </p:cNvPr>
          <p:cNvSpPr/>
          <p:nvPr/>
        </p:nvSpPr>
        <p:spPr>
          <a:xfrm>
            <a:off x="11362266" y="5282569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0485565-4251-8141-9330-0B944B1305D9}"/>
              </a:ext>
            </a:extLst>
          </p:cNvPr>
          <p:cNvSpPr/>
          <p:nvPr/>
        </p:nvSpPr>
        <p:spPr>
          <a:xfrm>
            <a:off x="11362265" y="5929992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AB7639-E0A4-7645-BEF5-602A28267D08}"/>
              </a:ext>
            </a:extLst>
          </p:cNvPr>
          <p:cNvCxnSpPr>
            <a:cxnSpLocks/>
          </p:cNvCxnSpPr>
          <p:nvPr/>
        </p:nvCxnSpPr>
        <p:spPr>
          <a:xfrm>
            <a:off x="10505278" y="4223454"/>
            <a:ext cx="699651" cy="8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E754BA-F703-A544-85AC-A1F3691F3B6F}"/>
              </a:ext>
            </a:extLst>
          </p:cNvPr>
          <p:cNvCxnSpPr>
            <a:cxnSpLocks/>
          </p:cNvCxnSpPr>
          <p:nvPr/>
        </p:nvCxnSpPr>
        <p:spPr>
          <a:xfrm>
            <a:off x="7296915" y="4174076"/>
            <a:ext cx="699651" cy="8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6111FD-5CA3-E441-8C70-952168B8EA5E}"/>
              </a:ext>
            </a:extLst>
          </p:cNvPr>
          <p:cNvCxnSpPr>
            <a:cxnSpLocks/>
          </p:cNvCxnSpPr>
          <p:nvPr/>
        </p:nvCxnSpPr>
        <p:spPr>
          <a:xfrm>
            <a:off x="1903934" y="4133822"/>
            <a:ext cx="3880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2EE452-D7C1-E449-8D7B-9D6A0D23C88C}"/>
              </a:ext>
            </a:extLst>
          </p:cNvPr>
          <p:cNvSpPr txBox="1"/>
          <p:nvPr/>
        </p:nvSpPr>
        <p:spPr>
          <a:xfrm>
            <a:off x="3954699" y="2670428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Compressor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6FC0E9-9DA3-1243-9414-516813537DD7}"/>
              </a:ext>
            </a:extLst>
          </p:cNvPr>
          <p:cNvSpPr txBox="1"/>
          <p:nvPr/>
        </p:nvSpPr>
        <p:spPr>
          <a:xfrm>
            <a:off x="8387454" y="2673602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Classify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A19A5-F229-3D4D-A0AC-F346ECBE0617}"/>
              </a:ext>
            </a:extLst>
          </p:cNvPr>
          <p:cNvSpPr txBox="1"/>
          <p:nvPr/>
        </p:nvSpPr>
        <p:spPr>
          <a:xfrm>
            <a:off x="10729340" y="1453565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474A1E-5AF2-1D46-8331-A48A0BB4677D}"/>
              </a:ext>
            </a:extLst>
          </p:cNvPr>
          <p:cNvSpPr/>
          <p:nvPr/>
        </p:nvSpPr>
        <p:spPr>
          <a:xfrm>
            <a:off x="2291958" y="2670428"/>
            <a:ext cx="8213319" cy="3207622"/>
          </a:xfrm>
          <a:prstGeom prst="rect">
            <a:avLst/>
          </a:prstGeom>
          <a:solidFill>
            <a:srgbClr val="00B0F0">
              <a:alpha val="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8292F2-998C-F048-89C6-2474E040E0EC}"/>
              </a:ext>
            </a:extLst>
          </p:cNvPr>
          <p:cNvSpPr txBox="1"/>
          <p:nvPr/>
        </p:nvSpPr>
        <p:spPr>
          <a:xfrm>
            <a:off x="5120723" y="5937316"/>
            <a:ext cx="2555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Optimize Together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C4DF9D-ED85-AF43-BD97-1BFE8B26DD07}"/>
              </a:ext>
            </a:extLst>
          </p:cNvPr>
          <p:cNvSpPr txBox="1"/>
          <p:nvPr/>
        </p:nvSpPr>
        <p:spPr>
          <a:xfrm>
            <a:off x="164154" y="4823912"/>
            <a:ext cx="1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  <a:p>
            <a:pPr algn="ctr"/>
            <a:r>
              <a:rPr lang="en-US" sz="2400" dirty="0"/>
              <a:t>(128,128,3)</a:t>
            </a:r>
          </a:p>
        </p:txBody>
      </p:sp>
    </p:spTree>
    <p:extLst>
      <p:ext uri="{BB962C8B-B14F-4D97-AF65-F5344CB8AC3E}">
        <p14:creationId xmlns:p14="http://schemas.microsoft.com/office/powerpoint/2010/main" val="48392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E501-ACB6-4043-928E-46F7F1EE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Picture 4" descr="Pigmented Skin Lesions Classification Using Data Driven Subsets of Image  Features | Semantic Scholar">
            <a:extLst>
              <a:ext uri="{FF2B5EF4-FFF2-40B4-BE49-F238E27FC236}">
                <a16:creationId xmlns:a16="http://schemas.microsoft.com/office/drawing/2014/main" id="{3BD24640-E50C-DD46-A690-49FEB1342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8"/>
          <a:stretch/>
        </p:blipFill>
        <p:spPr bwMode="auto">
          <a:xfrm>
            <a:off x="1986897" y="1590480"/>
            <a:ext cx="7894224" cy="330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A69AE-C412-D640-B254-66F57B38EDA6}"/>
              </a:ext>
            </a:extLst>
          </p:cNvPr>
          <p:cNvSpPr txBox="1"/>
          <p:nvPr/>
        </p:nvSpPr>
        <p:spPr>
          <a:xfrm>
            <a:off x="452767" y="5167312"/>
            <a:ext cx="1128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PRO: Representative of images that could be taken with a smartphone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CON: Uneven label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0180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3947-0A77-E94B-AC5C-69EC719C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B0283C-ADDC-1747-8A9E-6B0B97A5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606" y="1690688"/>
            <a:ext cx="5928899" cy="3097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AAC40E-7890-9D46-8373-8FADD70FC15D}"/>
              </a:ext>
            </a:extLst>
          </p:cNvPr>
          <p:cNvSpPr txBox="1"/>
          <p:nvPr/>
        </p:nvSpPr>
        <p:spPr>
          <a:xfrm>
            <a:off x="452767" y="5167312"/>
            <a:ext cx="11286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Classify HAM-10000</a:t>
            </a:r>
          </a:p>
        </p:txBody>
      </p:sp>
      <p:pic>
        <p:nvPicPr>
          <p:cNvPr id="10" name="Picture 8" descr="Study hints why some melanomas more likely to spread">
            <a:extLst>
              <a:ext uri="{FF2B5EF4-FFF2-40B4-BE49-F238E27FC236}">
                <a16:creationId xmlns:a16="http://schemas.microsoft.com/office/drawing/2014/main" id="{CE731EAD-36DE-3841-A288-979CFF5BD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17179" r="36291" b="24302"/>
          <a:stretch/>
        </p:blipFill>
        <p:spPr bwMode="auto">
          <a:xfrm>
            <a:off x="550655" y="2288007"/>
            <a:ext cx="1605633" cy="16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FEFA8-ED3B-244A-AF77-DEC7ABABCB22}"/>
              </a:ext>
            </a:extLst>
          </p:cNvPr>
          <p:cNvCxnSpPr>
            <a:cxnSpLocks/>
          </p:cNvCxnSpPr>
          <p:nvPr/>
        </p:nvCxnSpPr>
        <p:spPr>
          <a:xfrm>
            <a:off x="2249245" y="3077412"/>
            <a:ext cx="10214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3F5F1A5-809F-984B-BE92-A0C666867AE5}"/>
              </a:ext>
            </a:extLst>
          </p:cNvPr>
          <p:cNvSpPr/>
          <p:nvPr/>
        </p:nvSpPr>
        <p:spPr>
          <a:xfrm>
            <a:off x="10261666" y="990735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94D32F-17F7-2C4D-A41B-63ECA84B12FB}"/>
              </a:ext>
            </a:extLst>
          </p:cNvPr>
          <p:cNvSpPr/>
          <p:nvPr/>
        </p:nvSpPr>
        <p:spPr>
          <a:xfrm>
            <a:off x="10261665" y="1638158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354304-A151-8F4E-9D07-1E58514C4BEA}"/>
              </a:ext>
            </a:extLst>
          </p:cNvPr>
          <p:cNvSpPr/>
          <p:nvPr/>
        </p:nvSpPr>
        <p:spPr>
          <a:xfrm>
            <a:off x="10261665" y="2288007"/>
            <a:ext cx="476315" cy="476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7AEA45-B788-C745-9FC3-EC9FAB6F69AD}"/>
              </a:ext>
            </a:extLst>
          </p:cNvPr>
          <p:cNvSpPr/>
          <p:nvPr/>
        </p:nvSpPr>
        <p:spPr>
          <a:xfrm>
            <a:off x="10261664" y="2935430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A40989-49A5-F44B-9D83-68E263C6EE08}"/>
              </a:ext>
            </a:extLst>
          </p:cNvPr>
          <p:cNvSpPr/>
          <p:nvPr/>
        </p:nvSpPr>
        <p:spPr>
          <a:xfrm>
            <a:off x="10261664" y="3582853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CD034A-B89C-9A42-BBEA-3BE87E58052A}"/>
              </a:ext>
            </a:extLst>
          </p:cNvPr>
          <p:cNvSpPr/>
          <p:nvPr/>
        </p:nvSpPr>
        <p:spPr>
          <a:xfrm>
            <a:off x="10261664" y="4232702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77CB70-DA17-9744-9D7F-5BC944E8F8CD}"/>
              </a:ext>
            </a:extLst>
          </p:cNvPr>
          <p:cNvSpPr/>
          <p:nvPr/>
        </p:nvSpPr>
        <p:spPr>
          <a:xfrm>
            <a:off x="10261663" y="4880125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213E6D-F9B7-AB4D-9107-49B5312F033A}"/>
              </a:ext>
            </a:extLst>
          </p:cNvPr>
          <p:cNvCxnSpPr>
            <a:cxnSpLocks/>
          </p:cNvCxnSpPr>
          <p:nvPr/>
        </p:nvCxnSpPr>
        <p:spPr>
          <a:xfrm>
            <a:off x="9115596" y="3167182"/>
            <a:ext cx="10214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4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6FCD7-36DE-634A-80DA-851928BE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1CDCE-C033-B44C-97C1-590663526F72}"/>
              </a:ext>
            </a:extLst>
          </p:cNvPr>
          <p:cNvSpPr txBox="1"/>
          <p:nvPr/>
        </p:nvSpPr>
        <p:spPr>
          <a:xfrm>
            <a:off x="452767" y="1447082"/>
            <a:ext cx="1128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Current standard image compression is done as JPEG/PNG (etc.)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Image compression is moving towards Neural Image Compression </a:t>
            </a:r>
            <a:r>
              <a:rPr lang="en-US" sz="2400" b="1" dirty="0"/>
              <a:t>(NIC)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4EAA0-8CCA-0547-8E79-B8AC261F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71" y="2278079"/>
            <a:ext cx="8912856" cy="20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8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1FC8-067A-9A47-A5DF-EE4D83CF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2</a:t>
            </a:r>
          </a:p>
        </p:txBody>
      </p:sp>
      <p:pic>
        <p:nvPicPr>
          <p:cNvPr id="4" name="Picture 8" descr="Study hints why some melanomas more likely to spread">
            <a:extLst>
              <a:ext uri="{FF2B5EF4-FFF2-40B4-BE49-F238E27FC236}">
                <a16:creationId xmlns:a16="http://schemas.microsoft.com/office/drawing/2014/main" id="{981998FE-1CF6-8548-8599-A1ABED07B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17179" r="36291" b="24302"/>
          <a:stretch/>
        </p:blipFill>
        <p:spPr bwMode="auto">
          <a:xfrm>
            <a:off x="452767" y="2384638"/>
            <a:ext cx="1317320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775D3122-8470-FF42-8610-24E3BD701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/>
          <a:stretch/>
        </p:blipFill>
        <p:spPr bwMode="auto">
          <a:xfrm>
            <a:off x="2346181" y="2054801"/>
            <a:ext cx="4942267" cy="26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2BDD8-2375-174B-A141-3D162F752A46}"/>
              </a:ext>
            </a:extLst>
          </p:cNvPr>
          <p:cNvSpPr txBox="1"/>
          <p:nvPr/>
        </p:nvSpPr>
        <p:spPr>
          <a:xfrm>
            <a:off x="452767" y="5106068"/>
            <a:ext cx="1128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2a. Learn a compression scheme for HAM-10000 images</a:t>
            </a:r>
          </a:p>
          <a:p>
            <a:r>
              <a:rPr lang="en-US" sz="2400" b="1" dirty="0"/>
              <a:t>2b. See how effective this compression is by analysis using the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FC0E0-979D-A149-8A0D-6CFC9DE6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479" y="2576238"/>
            <a:ext cx="2383332" cy="12450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EA09DF6-E78E-C543-9675-123C62EA5AA0}"/>
              </a:ext>
            </a:extLst>
          </p:cNvPr>
          <p:cNvSpPr/>
          <p:nvPr/>
        </p:nvSpPr>
        <p:spPr>
          <a:xfrm>
            <a:off x="11353801" y="990735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31801E-9AF3-6249-9372-3AB16B5E955C}"/>
              </a:ext>
            </a:extLst>
          </p:cNvPr>
          <p:cNvSpPr/>
          <p:nvPr/>
        </p:nvSpPr>
        <p:spPr>
          <a:xfrm>
            <a:off x="11353800" y="1638158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F71089-BFD1-2F4A-B8F2-4BC086255C21}"/>
              </a:ext>
            </a:extLst>
          </p:cNvPr>
          <p:cNvSpPr/>
          <p:nvPr/>
        </p:nvSpPr>
        <p:spPr>
          <a:xfrm>
            <a:off x="11353800" y="2288007"/>
            <a:ext cx="476315" cy="476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0FCDE7-81C9-6741-85D1-6CBB2F06C0EF}"/>
              </a:ext>
            </a:extLst>
          </p:cNvPr>
          <p:cNvSpPr/>
          <p:nvPr/>
        </p:nvSpPr>
        <p:spPr>
          <a:xfrm>
            <a:off x="11353799" y="2935430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E04F60-A829-6A48-9FCA-2D4C0F296E12}"/>
              </a:ext>
            </a:extLst>
          </p:cNvPr>
          <p:cNvSpPr/>
          <p:nvPr/>
        </p:nvSpPr>
        <p:spPr>
          <a:xfrm>
            <a:off x="11353799" y="3582853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781443-B22A-4B4E-8A40-9D4348AA0CF3}"/>
              </a:ext>
            </a:extLst>
          </p:cNvPr>
          <p:cNvSpPr/>
          <p:nvPr/>
        </p:nvSpPr>
        <p:spPr>
          <a:xfrm>
            <a:off x="11353799" y="4232702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F599BE-B9BE-8241-BCBE-2775224F488C}"/>
              </a:ext>
            </a:extLst>
          </p:cNvPr>
          <p:cNvSpPr/>
          <p:nvPr/>
        </p:nvSpPr>
        <p:spPr>
          <a:xfrm>
            <a:off x="11353798" y="4880125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7C25E6-EB21-3140-A302-25EC0B69A300}"/>
              </a:ext>
            </a:extLst>
          </p:cNvPr>
          <p:cNvCxnSpPr>
            <a:cxnSpLocks/>
          </p:cNvCxnSpPr>
          <p:nvPr/>
        </p:nvCxnSpPr>
        <p:spPr>
          <a:xfrm>
            <a:off x="10496811" y="3173587"/>
            <a:ext cx="699651" cy="8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44A205-45C1-7B43-9F24-3D5F7A315386}"/>
              </a:ext>
            </a:extLst>
          </p:cNvPr>
          <p:cNvCxnSpPr>
            <a:cxnSpLocks/>
          </p:cNvCxnSpPr>
          <p:nvPr/>
        </p:nvCxnSpPr>
        <p:spPr>
          <a:xfrm>
            <a:off x="7288448" y="3124209"/>
            <a:ext cx="699651" cy="8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DEE38B-3C8A-AC44-8BDF-9082793CAFF8}"/>
              </a:ext>
            </a:extLst>
          </p:cNvPr>
          <p:cNvCxnSpPr>
            <a:cxnSpLocks/>
          </p:cNvCxnSpPr>
          <p:nvPr/>
        </p:nvCxnSpPr>
        <p:spPr>
          <a:xfrm>
            <a:off x="1895467" y="3083955"/>
            <a:ext cx="3880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7BE7C7-0288-C247-A838-9C15C6DBF83F}"/>
              </a:ext>
            </a:extLst>
          </p:cNvPr>
          <p:cNvSpPr txBox="1"/>
          <p:nvPr/>
        </p:nvSpPr>
        <p:spPr>
          <a:xfrm>
            <a:off x="3946232" y="1620561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Compressor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076F1-309D-164F-BEE7-55FABED40630}"/>
              </a:ext>
            </a:extLst>
          </p:cNvPr>
          <p:cNvSpPr txBox="1"/>
          <p:nvPr/>
        </p:nvSpPr>
        <p:spPr>
          <a:xfrm>
            <a:off x="242448" y="1620561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34E448-DD6E-FA4E-A3AA-E96EAD24A626}"/>
              </a:ext>
            </a:extLst>
          </p:cNvPr>
          <p:cNvSpPr txBox="1"/>
          <p:nvPr/>
        </p:nvSpPr>
        <p:spPr>
          <a:xfrm>
            <a:off x="8378987" y="1623735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Classify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307B0-30D1-EE45-82C0-9A4B342E2B54}"/>
              </a:ext>
            </a:extLst>
          </p:cNvPr>
          <p:cNvSpPr txBox="1"/>
          <p:nvPr/>
        </p:nvSpPr>
        <p:spPr>
          <a:xfrm>
            <a:off x="10720873" y="403698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14794-48A9-9B43-A69A-FB1E412106B4}"/>
              </a:ext>
            </a:extLst>
          </p:cNvPr>
          <p:cNvSpPr/>
          <p:nvPr/>
        </p:nvSpPr>
        <p:spPr>
          <a:xfrm>
            <a:off x="2283491" y="1620561"/>
            <a:ext cx="5004957" cy="3207622"/>
          </a:xfrm>
          <a:prstGeom prst="rect">
            <a:avLst/>
          </a:prstGeom>
          <a:solidFill>
            <a:srgbClr val="00B0F0">
              <a:alpha val="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0A97EC-3179-8241-A37B-A6210E6A1692}"/>
              </a:ext>
            </a:extLst>
          </p:cNvPr>
          <p:cNvSpPr txBox="1"/>
          <p:nvPr/>
        </p:nvSpPr>
        <p:spPr>
          <a:xfrm>
            <a:off x="3946232" y="4379154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Optimize</a:t>
            </a:r>
          </a:p>
        </p:txBody>
      </p:sp>
    </p:spTree>
    <p:extLst>
      <p:ext uri="{BB962C8B-B14F-4D97-AF65-F5344CB8AC3E}">
        <p14:creationId xmlns:p14="http://schemas.microsoft.com/office/powerpoint/2010/main" val="68383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1FC8-067A-9A47-A5DF-EE4D83CF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3</a:t>
            </a:r>
          </a:p>
        </p:txBody>
      </p:sp>
      <p:pic>
        <p:nvPicPr>
          <p:cNvPr id="4" name="Picture 8" descr="Study hints why some melanomas more likely to spread">
            <a:extLst>
              <a:ext uri="{FF2B5EF4-FFF2-40B4-BE49-F238E27FC236}">
                <a16:creationId xmlns:a16="http://schemas.microsoft.com/office/drawing/2014/main" id="{981998FE-1CF6-8548-8599-A1ABED07B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17179" r="36291" b="24302"/>
          <a:stretch/>
        </p:blipFill>
        <p:spPr bwMode="auto">
          <a:xfrm>
            <a:off x="452767" y="2384638"/>
            <a:ext cx="1317320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775D3122-8470-FF42-8610-24E3BD701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/>
          <a:stretch/>
        </p:blipFill>
        <p:spPr bwMode="auto">
          <a:xfrm>
            <a:off x="2346181" y="2054801"/>
            <a:ext cx="4942267" cy="26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2BDD8-2375-174B-A141-3D162F752A46}"/>
              </a:ext>
            </a:extLst>
          </p:cNvPr>
          <p:cNvSpPr txBox="1"/>
          <p:nvPr/>
        </p:nvSpPr>
        <p:spPr>
          <a:xfrm>
            <a:off x="452767" y="5106068"/>
            <a:ext cx="1128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2a. Learn a compression scheme jointly with the classifier for HAM-10000 images</a:t>
            </a:r>
          </a:p>
          <a:p>
            <a:r>
              <a:rPr lang="en-US" sz="2400" b="1" dirty="0"/>
              <a:t>2b. After training, extract images and observe “optimal image” for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FC0E0-979D-A149-8A0D-6CFC9DE6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479" y="2576238"/>
            <a:ext cx="2383332" cy="12450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EA09DF6-E78E-C543-9675-123C62EA5AA0}"/>
              </a:ext>
            </a:extLst>
          </p:cNvPr>
          <p:cNvSpPr/>
          <p:nvPr/>
        </p:nvSpPr>
        <p:spPr>
          <a:xfrm>
            <a:off x="11353801" y="990735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31801E-9AF3-6249-9372-3AB16B5E955C}"/>
              </a:ext>
            </a:extLst>
          </p:cNvPr>
          <p:cNvSpPr/>
          <p:nvPr/>
        </p:nvSpPr>
        <p:spPr>
          <a:xfrm>
            <a:off x="11353800" y="1638158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F71089-BFD1-2F4A-B8F2-4BC086255C21}"/>
              </a:ext>
            </a:extLst>
          </p:cNvPr>
          <p:cNvSpPr/>
          <p:nvPr/>
        </p:nvSpPr>
        <p:spPr>
          <a:xfrm>
            <a:off x="11353800" y="2288007"/>
            <a:ext cx="476315" cy="476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0FCDE7-81C9-6741-85D1-6CBB2F06C0EF}"/>
              </a:ext>
            </a:extLst>
          </p:cNvPr>
          <p:cNvSpPr/>
          <p:nvPr/>
        </p:nvSpPr>
        <p:spPr>
          <a:xfrm>
            <a:off x="11353799" y="2935430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E04F60-A829-6A48-9FCA-2D4C0F296E12}"/>
              </a:ext>
            </a:extLst>
          </p:cNvPr>
          <p:cNvSpPr/>
          <p:nvPr/>
        </p:nvSpPr>
        <p:spPr>
          <a:xfrm>
            <a:off x="11353799" y="3582853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781443-B22A-4B4E-8A40-9D4348AA0CF3}"/>
              </a:ext>
            </a:extLst>
          </p:cNvPr>
          <p:cNvSpPr/>
          <p:nvPr/>
        </p:nvSpPr>
        <p:spPr>
          <a:xfrm>
            <a:off x="11353799" y="4232702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F599BE-B9BE-8241-BCBE-2775224F488C}"/>
              </a:ext>
            </a:extLst>
          </p:cNvPr>
          <p:cNvSpPr/>
          <p:nvPr/>
        </p:nvSpPr>
        <p:spPr>
          <a:xfrm>
            <a:off x="11353798" y="4880125"/>
            <a:ext cx="476315" cy="4763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7C25E6-EB21-3140-A302-25EC0B69A300}"/>
              </a:ext>
            </a:extLst>
          </p:cNvPr>
          <p:cNvCxnSpPr>
            <a:cxnSpLocks/>
          </p:cNvCxnSpPr>
          <p:nvPr/>
        </p:nvCxnSpPr>
        <p:spPr>
          <a:xfrm>
            <a:off x="10496811" y="3173587"/>
            <a:ext cx="699651" cy="8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44A205-45C1-7B43-9F24-3D5F7A315386}"/>
              </a:ext>
            </a:extLst>
          </p:cNvPr>
          <p:cNvCxnSpPr>
            <a:cxnSpLocks/>
          </p:cNvCxnSpPr>
          <p:nvPr/>
        </p:nvCxnSpPr>
        <p:spPr>
          <a:xfrm>
            <a:off x="7288448" y="3124209"/>
            <a:ext cx="699651" cy="8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DEE38B-3C8A-AC44-8BDF-9082793CAFF8}"/>
              </a:ext>
            </a:extLst>
          </p:cNvPr>
          <p:cNvCxnSpPr>
            <a:cxnSpLocks/>
          </p:cNvCxnSpPr>
          <p:nvPr/>
        </p:nvCxnSpPr>
        <p:spPr>
          <a:xfrm>
            <a:off x="1895467" y="3083955"/>
            <a:ext cx="3880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7BE7C7-0288-C247-A838-9C15C6DBF83F}"/>
              </a:ext>
            </a:extLst>
          </p:cNvPr>
          <p:cNvSpPr txBox="1"/>
          <p:nvPr/>
        </p:nvSpPr>
        <p:spPr>
          <a:xfrm>
            <a:off x="3946232" y="1620561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Compressor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076F1-309D-164F-BEE7-55FABED40630}"/>
              </a:ext>
            </a:extLst>
          </p:cNvPr>
          <p:cNvSpPr txBox="1"/>
          <p:nvPr/>
        </p:nvSpPr>
        <p:spPr>
          <a:xfrm>
            <a:off x="242448" y="1620561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34E448-DD6E-FA4E-A3AA-E96EAD24A626}"/>
              </a:ext>
            </a:extLst>
          </p:cNvPr>
          <p:cNvSpPr txBox="1"/>
          <p:nvPr/>
        </p:nvSpPr>
        <p:spPr>
          <a:xfrm>
            <a:off x="8378987" y="1623735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Classify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307B0-30D1-EE45-82C0-9A4B342E2B54}"/>
              </a:ext>
            </a:extLst>
          </p:cNvPr>
          <p:cNvSpPr txBox="1"/>
          <p:nvPr/>
        </p:nvSpPr>
        <p:spPr>
          <a:xfrm>
            <a:off x="10720873" y="403698"/>
            <a:ext cx="174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14794-48A9-9B43-A69A-FB1E412106B4}"/>
              </a:ext>
            </a:extLst>
          </p:cNvPr>
          <p:cNvSpPr/>
          <p:nvPr/>
        </p:nvSpPr>
        <p:spPr>
          <a:xfrm>
            <a:off x="2283491" y="1620561"/>
            <a:ext cx="8213319" cy="3207622"/>
          </a:xfrm>
          <a:prstGeom prst="rect">
            <a:avLst/>
          </a:prstGeom>
          <a:solidFill>
            <a:srgbClr val="00B0F0">
              <a:alpha val="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0A97EC-3179-8241-A37B-A6210E6A1692}"/>
              </a:ext>
            </a:extLst>
          </p:cNvPr>
          <p:cNvSpPr txBox="1"/>
          <p:nvPr/>
        </p:nvSpPr>
        <p:spPr>
          <a:xfrm>
            <a:off x="5557691" y="1036579"/>
            <a:ext cx="2555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Optimize Together</a:t>
            </a:r>
          </a:p>
        </p:txBody>
      </p:sp>
    </p:spTree>
    <p:extLst>
      <p:ext uri="{BB962C8B-B14F-4D97-AF65-F5344CB8AC3E}">
        <p14:creationId xmlns:p14="http://schemas.microsoft.com/office/powerpoint/2010/main" val="4148668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03DD-1264-6649-9EA9-24454FFB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Architecture</a:t>
            </a:r>
          </a:p>
        </p:txBody>
      </p:sp>
      <p:pic>
        <p:nvPicPr>
          <p:cNvPr id="8194" name="Picture 2" descr="Google AI Blog: Train your own image classifier with Inception in TensorFlow">
            <a:extLst>
              <a:ext uri="{FF2B5EF4-FFF2-40B4-BE49-F238E27FC236}">
                <a16:creationId xmlns:a16="http://schemas.microsoft.com/office/drawing/2014/main" id="{B46D1882-1DCF-D943-882E-6AFF3BEB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31181"/>
          <a:stretch/>
        </p:blipFill>
        <p:spPr bwMode="auto">
          <a:xfrm>
            <a:off x="2219093" y="2119487"/>
            <a:ext cx="6674235" cy="17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udy hints why some melanomas more likely to spread">
            <a:extLst>
              <a:ext uri="{FF2B5EF4-FFF2-40B4-BE49-F238E27FC236}">
                <a16:creationId xmlns:a16="http://schemas.microsoft.com/office/drawing/2014/main" id="{E9EA0FA8-4820-2445-924F-146D7DFF1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17179" r="36291" b="24302"/>
          <a:stretch/>
        </p:blipFill>
        <p:spPr bwMode="auto">
          <a:xfrm>
            <a:off x="621879" y="2579453"/>
            <a:ext cx="1027624" cy="10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4C308-818E-0141-B434-9B1B1D1731C6}"/>
              </a:ext>
            </a:extLst>
          </p:cNvPr>
          <p:cNvSpPr txBox="1"/>
          <p:nvPr/>
        </p:nvSpPr>
        <p:spPr>
          <a:xfrm>
            <a:off x="143072" y="3671276"/>
            <a:ext cx="1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  <a:p>
            <a:pPr algn="ctr"/>
            <a:r>
              <a:rPr lang="en-US" sz="2400" dirty="0"/>
              <a:t>(128,128,3)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029777-EF0B-4743-8E23-B9B7ADE008F9}"/>
              </a:ext>
            </a:extLst>
          </p:cNvPr>
          <p:cNvCxnSpPr>
            <a:cxnSpLocks/>
          </p:cNvCxnSpPr>
          <p:nvPr/>
        </p:nvCxnSpPr>
        <p:spPr>
          <a:xfrm>
            <a:off x="1740286" y="3096480"/>
            <a:ext cx="3880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71240D-2ADD-DF45-8F17-2CAB5B2922D8}"/>
              </a:ext>
            </a:extLst>
          </p:cNvPr>
          <p:cNvSpPr txBox="1"/>
          <p:nvPr/>
        </p:nvSpPr>
        <p:spPr>
          <a:xfrm>
            <a:off x="3934645" y="3613508"/>
            <a:ext cx="3243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InceptionV3</a:t>
            </a:r>
          </a:p>
          <a:p>
            <a:pPr algn="ctr"/>
            <a:r>
              <a:rPr lang="en-US" sz="2400" dirty="0"/>
              <a:t>(Imagenet weight initialization)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C82DAF-F352-1D4C-B989-A10B7CF554B4}"/>
              </a:ext>
            </a:extLst>
          </p:cNvPr>
          <p:cNvCxnSpPr>
            <a:cxnSpLocks/>
          </p:cNvCxnSpPr>
          <p:nvPr/>
        </p:nvCxnSpPr>
        <p:spPr>
          <a:xfrm>
            <a:off x="8868276" y="3026619"/>
            <a:ext cx="3880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606AF44-70E8-BB42-B040-F7EF3F611E7D}"/>
              </a:ext>
            </a:extLst>
          </p:cNvPr>
          <p:cNvSpPr/>
          <p:nvPr/>
        </p:nvSpPr>
        <p:spPr>
          <a:xfrm>
            <a:off x="9368755" y="1937822"/>
            <a:ext cx="188325" cy="2317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0E230-B852-844F-BBA1-8699452543D6}"/>
              </a:ext>
            </a:extLst>
          </p:cNvPr>
          <p:cNvSpPr txBox="1"/>
          <p:nvPr/>
        </p:nvSpPr>
        <p:spPr>
          <a:xfrm>
            <a:off x="7747190" y="4268437"/>
            <a:ext cx="3243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Dense</a:t>
            </a:r>
          </a:p>
          <a:p>
            <a:pPr algn="ctr"/>
            <a:r>
              <a:rPr lang="en-US" sz="2400" dirty="0"/>
              <a:t>(128 Nodes)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289AC5-2335-AD48-8BEC-2B10330A9369}"/>
              </a:ext>
            </a:extLst>
          </p:cNvPr>
          <p:cNvCxnSpPr>
            <a:cxnSpLocks/>
          </p:cNvCxnSpPr>
          <p:nvPr/>
        </p:nvCxnSpPr>
        <p:spPr>
          <a:xfrm>
            <a:off x="9684556" y="3011501"/>
            <a:ext cx="3880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BE044-2C15-0F4B-82A9-28FFF8B89C43}"/>
              </a:ext>
            </a:extLst>
          </p:cNvPr>
          <p:cNvSpPr/>
          <p:nvPr/>
        </p:nvSpPr>
        <p:spPr>
          <a:xfrm>
            <a:off x="10263389" y="2493260"/>
            <a:ext cx="188325" cy="935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46F55-D7F4-DA4A-998A-6F9335B4D8A2}"/>
              </a:ext>
            </a:extLst>
          </p:cNvPr>
          <p:cNvSpPr txBox="1"/>
          <p:nvPr/>
        </p:nvSpPr>
        <p:spPr>
          <a:xfrm>
            <a:off x="8844878" y="3547022"/>
            <a:ext cx="3243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Dense</a:t>
            </a:r>
          </a:p>
          <a:p>
            <a:pPr algn="ctr"/>
            <a:r>
              <a:rPr lang="en-US" sz="2400" dirty="0"/>
              <a:t>(7 Nodes)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B750BA-FF76-0848-B131-CBFEA899C648}"/>
              </a:ext>
            </a:extLst>
          </p:cNvPr>
          <p:cNvCxnSpPr>
            <a:cxnSpLocks/>
          </p:cNvCxnSpPr>
          <p:nvPr/>
        </p:nvCxnSpPr>
        <p:spPr>
          <a:xfrm>
            <a:off x="10601044" y="2993791"/>
            <a:ext cx="3880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DE5EE7-8622-BA49-B9D1-C34A45C04045}"/>
              </a:ext>
            </a:extLst>
          </p:cNvPr>
          <p:cNvSpPr txBox="1"/>
          <p:nvPr/>
        </p:nvSpPr>
        <p:spPr>
          <a:xfrm>
            <a:off x="9878568" y="2742823"/>
            <a:ext cx="324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1271F3-ED9F-7541-A716-4A5AB7CEB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139" y="5301733"/>
            <a:ext cx="5708140" cy="11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6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ke Light">
      <a:dk1>
        <a:srgbClr val="001A57"/>
      </a:dk1>
      <a:lt1>
        <a:srgbClr val="FFFFFF"/>
      </a:lt1>
      <a:dk2>
        <a:srgbClr val="666666"/>
      </a:dk2>
      <a:lt2>
        <a:srgbClr val="E2E6ED"/>
      </a:lt2>
      <a:accent1>
        <a:srgbClr val="005587"/>
      </a:accent1>
      <a:accent2>
        <a:srgbClr val="0577B1"/>
      </a:accent2>
      <a:accent3>
        <a:srgbClr val="FFD960"/>
      </a:accent3>
      <a:accent4>
        <a:srgbClr val="C84E00"/>
      </a:accent4>
      <a:accent5>
        <a:srgbClr val="993399"/>
      </a:accent5>
      <a:accent6>
        <a:srgbClr val="339898"/>
      </a:accent6>
      <a:hlink>
        <a:srgbClr val="E89923"/>
      </a:hlink>
      <a:folHlink>
        <a:srgbClr val="E899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0B8E47FC-7D2F-7D45-A160-C4814F959E98}" vid="{464B59C9-4F8E-C946-84FB-E3EE7BB86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4740</TotalTime>
  <Words>768</Words>
  <Application>Microsoft Macintosh PowerPoint</Application>
  <PresentationFormat>Widescreen</PresentationFormat>
  <Paragraphs>198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Insights From HAM10000 Classification Using Learned Compression</vt:lpstr>
      <vt:lpstr>Motivation</vt:lpstr>
      <vt:lpstr>Dataset</vt:lpstr>
      <vt:lpstr>Dataset</vt:lpstr>
      <vt:lpstr>Objective 1</vt:lpstr>
      <vt:lpstr>Objective 2</vt:lpstr>
      <vt:lpstr>Objective 2</vt:lpstr>
      <vt:lpstr>Objective 3</vt:lpstr>
      <vt:lpstr>Classifier Architecture</vt:lpstr>
      <vt:lpstr>Details</vt:lpstr>
      <vt:lpstr>Classifier Performance</vt:lpstr>
      <vt:lpstr>Classifier Performance</vt:lpstr>
      <vt:lpstr>Compression Method</vt:lpstr>
      <vt:lpstr>Results</vt:lpstr>
      <vt:lpstr>Autoencoder</vt:lpstr>
      <vt:lpstr>Autoencoder Architecture</vt:lpstr>
      <vt:lpstr>Training Details</vt:lpstr>
      <vt:lpstr>Autoencoder Results </vt:lpstr>
      <vt:lpstr>Autoencoder Results – 6X</vt:lpstr>
      <vt:lpstr>Autoencoder Results -3X</vt:lpstr>
      <vt:lpstr>Autoencoder Results -1.5X</vt:lpstr>
      <vt:lpstr>Autoencoder Results Summary</vt:lpstr>
      <vt:lpstr>Joint Training Architecture</vt:lpstr>
      <vt:lpstr>Training Details</vt:lpstr>
      <vt:lpstr>Training Details</vt:lpstr>
      <vt:lpstr>Joint Training Results</vt:lpstr>
      <vt:lpstr>PowerPoint Presentation</vt:lpstr>
      <vt:lpstr>PowerPoint Presentation</vt:lpstr>
      <vt:lpstr>Joint Training Results</vt:lpstr>
      <vt:lpstr>Joint Training Results – 6X</vt:lpstr>
      <vt:lpstr>Joint Training Results – 3X</vt:lpstr>
      <vt:lpstr>Joint Training Results -1.5X</vt:lpstr>
      <vt:lpstr>Joint Training Results Summary</vt:lpstr>
      <vt:lpstr>Takeaways</vt:lpstr>
      <vt:lpstr>Future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Lab Presentation</dc:title>
  <dc:creator>satyajit doctor</dc:creator>
  <cp:lastModifiedBy>satyajit doctor</cp:lastModifiedBy>
  <cp:revision>59</cp:revision>
  <dcterms:created xsi:type="dcterms:W3CDTF">2021-04-17T13:31:38Z</dcterms:created>
  <dcterms:modified xsi:type="dcterms:W3CDTF">2021-04-29T13:18:33Z</dcterms:modified>
</cp:coreProperties>
</file>